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15" r:id="rId2"/>
    <p:sldId id="286" r:id="rId3"/>
    <p:sldId id="287" r:id="rId4"/>
    <p:sldId id="288" r:id="rId5"/>
    <p:sldId id="306" r:id="rId6"/>
    <p:sldId id="317" r:id="rId7"/>
    <p:sldId id="259" r:id="rId8"/>
    <p:sldId id="305" r:id="rId9"/>
    <p:sldId id="261" r:id="rId10"/>
    <p:sldId id="262" r:id="rId11"/>
    <p:sldId id="266" r:id="rId12"/>
    <p:sldId id="265" r:id="rId13"/>
    <p:sldId id="273" r:id="rId14"/>
    <p:sldId id="272" r:id="rId15"/>
    <p:sldId id="274" r:id="rId16"/>
    <p:sldId id="275" r:id="rId17"/>
    <p:sldId id="277" r:id="rId18"/>
    <p:sldId id="278" r:id="rId19"/>
    <p:sldId id="281" r:id="rId20"/>
    <p:sldId id="292" r:id="rId21"/>
    <p:sldId id="300" r:id="rId22"/>
    <p:sldId id="318" r:id="rId23"/>
    <p:sldId id="319" r:id="rId24"/>
    <p:sldId id="320" r:id="rId25"/>
    <p:sldId id="323" r:id="rId26"/>
    <p:sldId id="322" r:id="rId27"/>
    <p:sldId id="326" r:id="rId28"/>
    <p:sldId id="325" r:id="rId29"/>
    <p:sldId id="321" r:id="rId30"/>
    <p:sldId id="324" r:id="rId31"/>
    <p:sldId id="302" r:id="rId32"/>
    <p:sldId id="303" r:id="rId33"/>
    <p:sldId id="304" r:id="rId34"/>
    <p:sldId id="309" r:id="rId35"/>
    <p:sldId id="295" r:id="rId36"/>
    <p:sldId id="301" r:id="rId3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294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>
    <p:restoredLeft sz="34542" autoAdjust="0"/>
    <p:restoredTop sz="86376" autoAdjust="0"/>
  </p:normalViewPr>
  <p:slideViewPr>
    <p:cSldViewPr>
      <p:cViewPr varScale="1">
        <p:scale>
          <a:sx n="40" d="100"/>
          <a:sy n="40" d="100"/>
        </p:scale>
        <p:origin x="-6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7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5A2C36-5F80-44E3-8349-497E6DA4C5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FBBECDB-058C-4CA4-9DF7-737D3F94D6E0}">
      <dgm:prSet phldrT="[Szöveg]"/>
      <dgm:spPr/>
      <dgm:t>
        <a:bodyPr/>
        <a:lstStyle/>
        <a:p>
          <a:r>
            <a:rPr lang="hu-HU" dirty="0"/>
            <a:t>A VÁGY</a:t>
          </a:r>
        </a:p>
      </dgm:t>
    </dgm:pt>
    <dgm:pt modelId="{689CE271-BE78-4FFD-B745-1DA99DD98C1C}" type="parTrans" cxnId="{61D8BB78-2B9F-4358-A4B7-3D5264833B9E}">
      <dgm:prSet/>
      <dgm:spPr/>
      <dgm:t>
        <a:bodyPr/>
        <a:lstStyle/>
        <a:p>
          <a:endParaRPr lang="hu-HU"/>
        </a:p>
      </dgm:t>
    </dgm:pt>
    <dgm:pt modelId="{DFFE6FE5-CD90-4765-8007-89B455607FB5}" type="sibTrans" cxnId="{61D8BB78-2B9F-4358-A4B7-3D5264833B9E}">
      <dgm:prSet/>
      <dgm:spPr/>
      <dgm:t>
        <a:bodyPr/>
        <a:lstStyle/>
        <a:p>
          <a:endParaRPr lang="hu-HU"/>
        </a:p>
      </dgm:t>
    </dgm:pt>
    <dgm:pt modelId="{1329F427-1AF3-4E0C-99C5-A82CAA3175CF}">
      <dgm:prSet phldrT="[Szöveg]"/>
      <dgm:spPr/>
      <dgm:t>
        <a:bodyPr/>
        <a:lstStyle/>
        <a:p>
          <a:r>
            <a:rPr lang="hu-HU" dirty="0"/>
            <a:t>A felső kvadránsok</a:t>
          </a:r>
        </a:p>
      </dgm:t>
    </dgm:pt>
    <dgm:pt modelId="{D7E33DE9-EC84-477B-BC72-BC2A7F42B933}" type="parTrans" cxnId="{D12774D9-ED56-48F3-A5BD-9C04F3F87CFC}">
      <dgm:prSet/>
      <dgm:spPr/>
      <dgm:t>
        <a:bodyPr/>
        <a:lstStyle/>
        <a:p>
          <a:endParaRPr lang="hu-HU"/>
        </a:p>
      </dgm:t>
    </dgm:pt>
    <dgm:pt modelId="{A762B17E-729D-461E-AAFA-C8648F1514C0}" type="sibTrans" cxnId="{D12774D9-ED56-48F3-A5BD-9C04F3F87CFC}">
      <dgm:prSet/>
      <dgm:spPr/>
      <dgm:t>
        <a:bodyPr/>
        <a:lstStyle/>
        <a:p>
          <a:endParaRPr lang="hu-HU"/>
        </a:p>
      </dgm:t>
    </dgm:pt>
    <dgm:pt modelId="{2BB59B75-FAE6-4FAA-8A40-628A890C5B7F}">
      <dgm:prSet phldrT="[Szöveg]"/>
      <dgm:spPr/>
      <dgm:t>
        <a:bodyPr/>
        <a:lstStyle/>
        <a:p>
          <a:r>
            <a:rPr lang="hu-HU" dirty="0"/>
            <a:t>A KONKRÉT</a:t>
          </a:r>
        </a:p>
      </dgm:t>
    </dgm:pt>
    <dgm:pt modelId="{7C40DE33-8F3E-4194-B6A9-56DCF0B574D4}" type="parTrans" cxnId="{1E4B3518-0EB2-43DD-AC19-27903234F97B}">
      <dgm:prSet/>
      <dgm:spPr/>
      <dgm:t>
        <a:bodyPr/>
        <a:lstStyle/>
        <a:p>
          <a:endParaRPr lang="hu-HU"/>
        </a:p>
      </dgm:t>
    </dgm:pt>
    <dgm:pt modelId="{C3FCB411-D9A2-4798-B0AF-D5E65EA9F4A7}" type="sibTrans" cxnId="{1E4B3518-0EB2-43DD-AC19-27903234F97B}">
      <dgm:prSet/>
      <dgm:spPr/>
      <dgm:t>
        <a:bodyPr/>
        <a:lstStyle/>
        <a:p>
          <a:endParaRPr lang="hu-HU"/>
        </a:p>
      </dgm:t>
    </dgm:pt>
    <dgm:pt modelId="{4D6FCC42-1FB8-4104-981F-208C59E0755A}">
      <dgm:prSet phldrT="[Szöveg]"/>
      <dgm:spPr/>
      <dgm:t>
        <a:bodyPr/>
        <a:lstStyle/>
        <a:p>
          <a:r>
            <a:rPr lang="hu-HU" dirty="0"/>
            <a:t>Az alsó kvadránsok</a:t>
          </a:r>
        </a:p>
      </dgm:t>
    </dgm:pt>
    <dgm:pt modelId="{34BFA462-97F8-4455-9BE6-0A4F0F5FBD29}" type="parTrans" cxnId="{02FCF2C0-C671-4AF8-A810-DFB898301CE3}">
      <dgm:prSet/>
      <dgm:spPr/>
      <dgm:t>
        <a:bodyPr/>
        <a:lstStyle/>
        <a:p>
          <a:endParaRPr lang="hu-HU"/>
        </a:p>
      </dgm:t>
    </dgm:pt>
    <dgm:pt modelId="{EB16D187-C9DA-41B4-9FF1-8B16C7A9CD79}" type="sibTrans" cxnId="{02FCF2C0-C671-4AF8-A810-DFB898301CE3}">
      <dgm:prSet/>
      <dgm:spPr/>
      <dgm:t>
        <a:bodyPr/>
        <a:lstStyle/>
        <a:p>
          <a:endParaRPr lang="hu-HU"/>
        </a:p>
      </dgm:t>
    </dgm:pt>
    <dgm:pt modelId="{75A497AC-6B38-4B7C-9553-500B9234C3D1}" type="pres">
      <dgm:prSet presAssocID="{CF5A2C36-5F80-44E3-8349-497E6DA4C5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CF13107-AA89-42B8-BFA9-162703B22AF3}" type="pres">
      <dgm:prSet presAssocID="{CFBBECDB-058C-4CA4-9DF7-737D3F94D6E0}" presName="parentText" presStyleLbl="node1" presStyleIdx="0" presStyleCnt="2" custLinFactNeighborX="-79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4580391-444E-4E01-A066-8B13D91840D3}" type="pres">
      <dgm:prSet presAssocID="{CFBBECDB-058C-4CA4-9DF7-737D3F94D6E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B621A7C-57AA-4443-AFAB-D7D74F1D60FF}" type="pres">
      <dgm:prSet presAssocID="{2BB59B75-FAE6-4FAA-8A40-628A890C5B7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281BABF-1010-46A9-8F54-7AE20379D155}" type="pres">
      <dgm:prSet presAssocID="{2BB59B75-FAE6-4FAA-8A40-628A890C5B7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61D8BB78-2B9F-4358-A4B7-3D5264833B9E}" srcId="{CF5A2C36-5F80-44E3-8349-497E6DA4C542}" destId="{CFBBECDB-058C-4CA4-9DF7-737D3F94D6E0}" srcOrd="0" destOrd="0" parTransId="{689CE271-BE78-4FFD-B745-1DA99DD98C1C}" sibTransId="{DFFE6FE5-CD90-4765-8007-89B455607FB5}"/>
    <dgm:cxn modelId="{58AA0148-7BAB-40E6-B6FA-3E9A6CDA0673}" type="presOf" srcId="{CFBBECDB-058C-4CA4-9DF7-737D3F94D6E0}" destId="{6CF13107-AA89-42B8-BFA9-162703B22AF3}" srcOrd="0" destOrd="0" presId="urn:microsoft.com/office/officeart/2005/8/layout/vList2"/>
    <dgm:cxn modelId="{D12774D9-ED56-48F3-A5BD-9C04F3F87CFC}" srcId="{CFBBECDB-058C-4CA4-9DF7-737D3F94D6E0}" destId="{1329F427-1AF3-4E0C-99C5-A82CAA3175CF}" srcOrd="0" destOrd="0" parTransId="{D7E33DE9-EC84-477B-BC72-BC2A7F42B933}" sibTransId="{A762B17E-729D-461E-AAFA-C8648F1514C0}"/>
    <dgm:cxn modelId="{C3CDAC0F-2952-457B-8410-7C8EFBEBC129}" type="presOf" srcId="{1329F427-1AF3-4E0C-99C5-A82CAA3175CF}" destId="{94580391-444E-4E01-A066-8B13D91840D3}" srcOrd="0" destOrd="0" presId="urn:microsoft.com/office/officeart/2005/8/layout/vList2"/>
    <dgm:cxn modelId="{329A8361-31CE-48DA-9846-FD6E4B3D42DA}" type="presOf" srcId="{4D6FCC42-1FB8-4104-981F-208C59E0755A}" destId="{8281BABF-1010-46A9-8F54-7AE20379D155}" srcOrd="0" destOrd="0" presId="urn:microsoft.com/office/officeart/2005/8/layout/vList2"/>
    <dgm:cxn modelId="{BF1E34AF-C4D2-4D08-9B95-0A804A449CAD}" type="presOf" srcId="{2BB59B75-FAE6-4FAA-8A40-628A890C5B7F}" destId="{BB621A7C-57AA-4443-AFAB-D7D74F1D60FF}" srcOrd="0" destOrd="0" presId="urn:microsoft.com/office/officeart/2005/8/layout/vList2"/>
    <dgm:cxn modelId="{1E4B3518-0EB2-43DD-AC19-27903234F97B}" srcId="{CF5A2C36-5F80-44E3-8349-497E6DA4C542}" destId="{2BB59B75-FAE6-4FAA-8A40-628A890C5B7F}" srcOrd="1" destOrd="0" parTransId="{7C40DE33-8F3E-4194-B6A9-56DCF0B574D4}" sibTransId="{C3FCB411-D9A2-4798-B0AF-D5E65EA9F4A7}"/>
    <dgm:cxn modelId="{D2A4C465-99E9-45AC-A0E2-1E37B504821B}" type="presOf" srcId="{CF5A2C36-5F80-44E3-8349-497E6DA4C542}" destId="{75A497AC-6B38-4B7C-9553-500B9234C3D1}" srcOrd="0" destOrd="0" presId="urn:microsoft.com/office/officeart/2005/8/layout/vList2"/>
    <dgm:cxn modelId="{02FCF2C0-C671-4AF8-A810-DFB898301CE3}" srcId="{2BB59B75-FAE6-4FAA-8A40-628A890C5B7F}" destId="{4D6FCC42-1FB8-4104-981F-208C59E0755A}" srcOrd="0" destOrd="0" parTransId="{34BFA462-97F8-4455-9BE6-0A4F0F5FBD29}" sibTransId="{EB16D187-C9DA-41B4-9FF1-8B16C7A9CD79}"/>
    <dgm:cxn modelId="{3C6B437A-B7E4-4FCB-ADF9-184FEF4C06F7}" type="presParOf" srcId="{75A497AC-6B38-4B7C-9553-500B9234C3D1}" destId="{6CF13107-AA89-42B8-BFA9-162703B22AF3}" srcOrd="0" destOrd="0" presId="urn:microsoft.com/office/officeart/2005/8/layout/vList2"/>
    <dgm:cxn modelId="{0D69375F-7078-4819-9F6E-D80B385471DB}" type="presParOf" srcId="{75A497AC-6B38-4B7C-9553-500B9234C3D1}" destId="{94580391-444E-4E01-A066-8B13D91840D3}" srcOrd="1" destOrd="0" presId="urn:microsoft.com/office/officeart/2005/8/layout/vList2"/>
    <dgm:cxn modelId="{D3E41F03-B2EB-4763-9A0C-C21B9FA93B5C}" type="presParOf" srcId="{75A497AC-6B38-4B7C-9553-500B9234C3D1}" destId="{BB621A7C-57AA-4443-AFAB-D7D74F1D60FF}" srcOrd="2" destOrd="0" presId="urn:microsoft.com/office/officeart/2005/8/layout/vList2"/>
    <dgm:cxn modelId="{9C0211DA-6E56-4996-AFA6-792868C19710}" type="presParOf" srcId="{75A497AC-6B38-4B7C-9553-500B9234C3D1}" destId="{8281BABF-1010-46A9-8F54-7AE20379D15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76FC5F-57C5-4320-A59B-DDC260E193BE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ED8E9281-D5D0-4631-B9EF-E88CE225854F}">
      <dgm:prSet phldrT="[Szöveg]"/>
      <dgm:spPr/>
      <dgm:t>
        <a:bodyPr/>
        <a:lstStyle/>
        <a:p>
          <a:r>
            <a:rPr lang="hu-HU" dirty="0"/>
            <a:t>JOBB</a:t>
          </a:r>
        </a:p>
      </dgm:t>
    </dgm:pt>
    <dgm:pt modelId="{F9A6F940-01F2-488C-8512-7347E8853079}" type="parTrans" cxnId="{FDC42BFC-14B8-485D-BC02-1A586583F10D}">
      <dgm:prSet/>
      <dgm:spPr/>
      <dgm:t>
        <a:bodyPr/>
        <a:lstStyle/>
        <a:p>
          <a:endParaRPr lang="hu-HU"/>
        </a:p>
      </dgm:t>
    </dgm:pt>
    <dgm:pt modelId="{B75ABFE8-6534-4BD3-954E-65AD2BB3E888}" type="sibTrans" cxnId="{FDC42BFC-14B8-485D-BC02-1A586583F10D}">
      <dgm:prSet/>
      <dgm:spPr/>
      <dgm:t>
        <a:bodyPr/>
        <a:lstStyle/>
        <a:p>
          <a:endParaRPr lang="hu-HU"/>
        </a:p>
      </dgm:t>
    </dgm:pt>
    <dgm:pt modelId="{1E187A5C-A072-41F4-9892-7D22AF4F5D82}">
      <dgm:prSet phldrT="[Szöveg]"/>
      <dgm:spPr/>
      <dgm:t>
        <a:bodyPr/>
        <a:lstStyle/>
        <a:p>
          <a:r>
            <a:rPr lang="hu-HU" dirty="0"/>
            <a:t>JÖVŐ</a:t>
          </a:r>
        </a:p>
      </dgm:t>
    </dgm:pt>
    <dgm:pt modelId="{B09E4D80-6DED-46A7-AF7C-804DA4977717}" type="parTrans" cxnId="{CDCAD1C7-09C5-4753-BD62-49BFECDB4B58}">
      <dgm:prSet/>
      <dgm:spPr/>
      <dgm:t>
        <a:bodyPr/>
        <a:lstStyle/>
        <a:p>
          <a:endParaRPr lang="hu-HU"/>
        </a:p>
      </dgm:t>
    </dgm:pt>
    <dgm:pt modelId="{2908313E-9EA9-4272-BCFA-F4AA6E7B36D9}" type="sibTrans" cxnId="{CDCAD1C7-09C5-4753-BD62-49BFECDB4B58}">
      <dgm:prSet/>
      <dgm:spPr/>
      <dgm:t>
        <a:bodyPr/>
        <a:lstStyle/>
        <a:p>
          <a:endParaRPr lang="hu-HU"/>
        </a:p>
      </dgm:t>
    </dgm:pt>
    <dgm:pt modelId="{FDDBAACF-A3A4-46BC-8546-80C20104C3EC}">
      <dgm:prSet phldrT="[Szöveg]"/>
      <dgm:spPr/>
      <dgm:t>
        <a:bodyPr/>
        <a:lstStyle/>
        <a:p>
          <a:r>
            <a:rPr lang="hu-HU" dirty="0"/>
            <a:t>Férfi</a:t>
          </a:r>
        </a:p>
      </dgm:t>
    </dgm:pt>
    <dgm:pt modelId="{07B869F2-ED88-4DEB-AB07-47692604221E}" type="parTrans" cxnId="{52481945-AD8C-4DF3-90FD-A54557D32104}">
      <dgm:prSet/>
      <dgm:spPr/>
      <dgm:t>
        <a:bodyPr/>
        <a:lstStyle/>
        <a:p>
          <a:endParaRPr lang="hu-HU"/>
        </a:p>
      </dgm:t>
    </dgm:pt>
    <dgm:pt modelId="{1F3CA252-E6EE-42A0-97B3-321BEE6E4543}" type="sibTrans" cxnId="{52481945-AD8C-4DF3-90FD-A54557D32104}">
      <dgm:prSet/>
      <dgm:spPr/>
      <dgm:t>
        <a:bodyPr/>
        <a:lstStyle/>
        <a:p>
          <a:endParaRPr lang="hu-HU"/>
        </a:p>
      </dgm:t>
    </dgm:pt>
    <dgm:pt modelId="{C9FFA1AB-8CE8-4F9C-BB4D-BDE3E66C2039}">
      <dgm:prSet phldrT="[Szöveg]"/>
      <dgm:spPr/>
      <dgm:t>
        <a:bodyPr/>
        <a:lstStyle/>
        <a:p>
          <a:r>
            <a:rPr lang="hu-HU" dirty="0"/>
            <a:t>BAL</a:t>
          </a:r>
        </a:p>
      </dgm:t>
    </dgm:pt>
    <dgm:pt modelId="{F4C5DF07-4AB0-4756-9BEE-9DC949D4F32A}" type="parTrans" cxnId="{7D1DE620-36EC-44DA-A82B-925722F9DDB9}">
      <dgm:prSet/>
      <dgm:spPr/>
      <dgm:t>
        <a:bodyPr/>
        <a:lstStyle/>
        <a:p>
          <a:endParaRPr lang="hu-HU"/>
        </a:p>
      </dgm:t>
    </dgm:pt>
    <dgm:pt modelId="{37695FA1-B47C-4701-9D9C-DBE121F4E0FF}" type="sibTrans" cxnId="{7D1DE620-36EC-44DA-A82B-925722F9DDB9}">
      <dgm:prSet/>
      <dgm:spPr/>
      <dgm:t>
        <a:bodyPr/>
        <a:lstStyle/>
        <a:p>
          <a:endParaRPr lang="hu-HU"/>
        </a:p>
      </dgm:t>
    </dgm:pt>
    <dgm:pt modelId="{62AFF0B8-EDB7-47C4-A0F0-3672E87B4BD0}">
      <dgm:prSet phldrT="[Szöveg]"/>
      <dgm:spPr/>
      <dgm:t>
        <a:bodyPr/>
        <a:lstStyle/>
        <a:p>
          <a:r>
            <a:rPr lang="hu-HU" dirty="0"/>
            <a:t>MÚLT</a:t>
          </a:r>
        </a:p>
      </dgm:t>
    </dgm:pt>
    <dgm:pt modelId="{1A620EFE-9F3B-48A0-BEA7-995C5AFF0701}" type="parTrans" cxnId="{B907B9DC-31A4-458F-BBA8-B2B31FF96110}">
      <dgm:prSet/>
      <dgm:spPr/>
      <dgm:t>
        <a:bodyPr/>
        <a:lstStyle/>
        <a:p>
          <a:endParaRPr lang="hu-HU"/>
        </a:p>
      </dgm:t>
    </dgm:pt>
    <dgm:pt modelId="{536EAF41-B9FE-4DEE-AF73-D690BBDB4571}" type="sibTrans" cxnId="{B907B9DC-31A4-458F-BBA8-B2B31FF96110}">
      <dgm:prSet/>
      <dgm:spPr/>
      <dgm:t>
        <a:bodyPr/>
        <a:lstStyle/>
        <a:p>
          <a:endParaRPr lang="hu-HU"/>
        </a:p>
      </dgm:t>
    </dgm:pt>
    <dgm:pt modelId="{8A8FE73E-BC78-451D-8DAA-D8921170C2B0}">
      <dgm:prSet phldrT="[Szöveg]"/>
      <dgm:spPr/>
      <dgm:t>
        <a:bodyPr/>
        <a:lstStyle/>
        <a:p>
          <a:r>
            <a:rPr lang="hu-HU" dirty="0"/>
            <a:t>Női</a:t>
          </a:r>
        </a:p>
      </dgm:t>
    </dgm:pt>
    <dgm:pt modelId="{0B2DCB21-F86E-4DAB-B43D-CB60DC433BA3}" type="parTrans" cxnId="{D0622579-BA25-41CC-8D97-4FDE3147D49E}">
      <dgm:prSet/>
      <dgm:spPr/>
      <dgm:t>
        <a:bodyPr/>
        <a:lstStyle/>
        <a:p>
          <a:endParaRPr lang="hu-HU"/>
        </a:p>
      </dgm:t>
    </dgm:pt>
    <dgm:pt modelId="{A1574383-1ED4-40C8-9037-5A9B0C3F9219}" type="sibTrans" cxnId="{D0622579-BA25-41CC-8D97-4FDE3147D49E}">
      <dgm:prSet/>
      <dgm:spPr/>
      <dgm:t>
        <a:bodyPr/>
        <a:lstStyle/>
        <a:p>
          <a:endParaRPr lang="hu-HU"/>
        </a:p>
      </dgm:t>
    </dgm:pt>
    <dgm:pt modelId="{3F113C78-8089-4526-ABA7-732FFB926AC0}" type="pres">
      <dgm:prSet presAssocID="{CC76FC5F-57C5-4320-A59B-DDC260E193BE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4E18020C-C940-4C65-867B-EC14B5EA19CE}" type="pres">
      <dgm:prSet presAssocID="{ED8E9281-D5D0-4631-B9EF-E88CE225854F}" presName="posSpace" presStyleCnt="0"/>
      <dgm:spPr/>
    </dgm:pt>
    <dgm:pt modelId="{EE89951F-E7A0-4EB1-9827-87838F459FBE}" type="pres">
      <dgm:prSet presAssocID="{ED8E9281-D5D0-4631-B9EF-E88CE225854F}" presName="vertFlow" presStyleCnt="0"/>
      <dgm:spPr/>
    </dgm:pt>
    <dgm:pt modelId="{9612F114-129A-4278-9B86-D9262E6DD0B7}" type="pres">
      <dgm:prSet presAssocID="{ED8E9281-D5D0-4631-B9EF-E88CE225854F}" presName="topSpace" presStyleCnt="0"/>
      <dgm:spPr/>
    </dgm:pt>
    <dgm:pt modelId="{B0649D4F-EC2B-4D24-8C4D-82C8E2231CC4}" type="pres">
      <dgm:prSet presAssocID="{ED8E9281-D5D0-4631-B9EF-E88CE225854F}" presName="firstComp" presStyleCnt="0"/>
      <dgm:spPr/>
    </dgm:pt>
    <dgm:pt modelId="{6AD17131-743A-417E-8847-7F82E3294AAD}" type="pres">
      <dgm:prSet presAssocID="{ED8E9281-D5D0-4631-B9EF-E88CE225854F}" presName="firstChild" presStyleLbl="bgAccFollowNode1" presStyleIdx="0" presStyleCnt="4"/>
      <dgm:spPr/>
      <dgm:t>
        <a:bodyPr/>
        <a:lstStyle/>
        <a:p>
          <a:endParaRPr lang="hu-HU"/>
        </a:p>
      </dgm:t>
    </dgm:pt>
    <dgm:pt modelId="{8A0A9844-1311-4752-9FC1-A1B35EAD18A6}" type="pres">
      <dgm:prSet presAssocID="{ED8E9281-D5D0-4631-B9EF-E88CE225854F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C599719-4C15-4BA0-90EE-DB9F9D913D5F}" type="pres">
      <dgm:prSet presAssocID="{FDDBAACF-A3A4-46BC-8546-80C20104C3EC}" presName="comp" presStyleCnt="0"/>
      <dgm:spPr/>
    </dgm:pt>
    <dgm:pt modelId="{4AAFEE90-CFDF-484D-9DF5-DE7343AAB407}" type="pres">
      <dgm:prSet presAssocID="{FDDBAACF-A3A4-46BC-8546-80C20104C3EC}" presName="child" presStyleLbl="bgAccFollowNode1" presStyleIdx="1" presStyleCnt="4"/>
      <dgm:spPr/>
      <dgm:t>
        <a:bodyPr/>
        <a:lstStyle/>
        <a:p>
          <a:endParaRPr lang="hu-HU"/>
        </a:p>
      </dgm:t>
    </dgm:pt>
    <dgm:pt modelId="{F5AE92C3-57A1-41DE-874D-3E8666CC3F0C}" type="pres">
      <dgm:prSet presAssocID="{FDDBAACF-A3A4-46BC-8546-80C20104C3EC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F36A31D-07DD-4A41-8843-4723F7987AB8}" type="pres">
      <dgm:prSet presAssocID="{ED8E9281-D5D0-4631-B9EF-E88CE225854F}" presName="negSpace" presStyleCnt="0"/>
      <dgm:spPr/>
    </dgm:pt>
    <dgm:pt modelId="{00A1C018-EF89-4AD7-81BD-E61BE3C73CB8}" type="pres">
      <dgm:prSet presAssocID="{ED8E9281-D5D0-4631-B9EF-E88CE225854F}" presName="circle" presStyleLbl="node1" presStyleIdx="0" presStyleCnt="2"/>
      <dgm:spPr/>
      <dgm:t>
        <a:bodyPr/>
        <a:lstStyle/>
        <a:p>
          <a:endParaRPr lang="hu-HU"/>
        </a:p>
      </dgm:t>
    </dgm:pt>
    <dgm:pt modelId="{70B73C7E-CBEF-49E0-BAD0-81D5A9D5C7C4}" type="pres">
      <dgm:prSet presAssocID="{B75ABFE8-6534-4BD3-954E-65AD2BB3E888}" presName="transSpace" presStyleCnt="0"/>
      <dgm:spPr/>
    </dgm:pt>
    <dgm:pt modelId="{3C0783D9-5E4C-445A-8412-8C7D549F8BE8}" type="pres">
      <dgm:prSet presAssocID="{C9FFA1AB-8CE8-4F9C-BB4D-BDE3E66C2039}" presName="posSpace" presStyleCnt="0"/>
      <dgm:spPr/>
    </dgm:pt>
    <dgm:pt modelId="{1BFA40BB-3F48-44FB-9235-0716B45102F6}" type="pres">
      <dgm:prSet presAssocID="{C9FFA1AB-8CE8-4F9C-BB4D-BDE3E66C2039}" presName="vertFlow" presStyleCnt="0"/>
      <dgm:spPr/>
    </dgm:pt>
    <dgm:pt modelId="{BCEAEC85-0156-471A-A931-397CEBC72603}" type="pres">
      <dgm:prSet presAssocID="{C9FFA1AB-8CE8-4F9C-BB4D-BDE3E66C2039}" presName="topSpace" presStyleCnt="0"/>
      <dgm:spPr/>
    </dgm:pt>
    <dgm:pt modelId="{FD6FA602-DAF3-4ECB-8C3E-D66FCCFCDA48}" type="pres">
      <dgm:prSet presAssocID="{C9FFA1AB-8CE8-4F9C-BB4D-BDE3E66C2039}" presName="firstComp" presStyleCnt="0"/>
      <dgm:spPr/>
    </dgm:pt>
    <dgm:pt modelId="{D17FD0AE-DA84-4DDF-83A0-5D8BF9077763}" type="pres">
      <dgm:prSet presAssocID="{C9FFA1AB-8CE8-4F9C-BB4D-BDE3E66C2039}" presName="firstChild" presStyleLbl="bgAccFollowNode1" presStyleIdx="2" presStyleCnt="4"/>
      <dgm:spPr/>
      <dgm:t>
        <a:bodyPr/>
        <a:lstStyle/>
        <a:p>
          <a:endParaRPr lang="hu-HU"/>
        </a:p>
      </dgm:t>
    </dgm:pt>
    <dgm:pt modelId="{1C1843BB-5C56-4120-AA69-08E515482FED}" type="pres">
      <dgm:prSet presAssocID="{C9FFA1AB-8CE8-4F9C-BB4D-BDE3E66C2039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78E6FCC-8266-4197-880D-66D95B1BF492}" type="pres">
      <dgm:prSet presAssocID="{8A8FE73E-BC78-451D-8DAA-D8921170C2B0}" presName="comp" presStyleCnt="0"/>
      <dgm:spPr/>
    </dgm:pt>
    <dgm:pt modelId="{8068F2F1-06B7-444E-9101-1EC310D72693}" type="pres">
      <dgm:prSet presAssocID="{8A8FE73E-BC78-451D-8DAA-D8921170C2B0}" presName="child" presStyleLbl="bgAccFollowNode1" presStyleIdx="3" presStyleCnt="4"/>
      <dgm:spPr/>
      <dgm:t>
        <a:bodyPr/>
        <a:lstStyle/>
        <a:p>
          <a:endParaRPr lang="hu-HU"/>
        </a:p>
      </dgm:t>
    </dgm:pt>
    <dgm:pt modelId="{5D1F857C-5641-4459-B01D-6FD1E389AB5B}" type="pres">
      <dgm:prSet presAssocID="{8A8FE73E-BC78-451D-8DAA-D8921170C2B0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5E022BE-C24C-4A68-8C45-1C80D2655EBE}" type="pres">
      <dgm:prSet presAssocID="{C9FFA1AB-8CE8-4F9C-BB4D-BDE3E66C2039}" presName="negSpace" presStyleCnt="0"/>
      <dgm:spPr/>
    </dgm:pt>
    <dgm:pt modelId="{03C5A5DA-BA84-4023-B80B-43604109B4DC}" type="pres">
      <dgm:prSet presAssocID="{C9FFA1AB-8CE8-4F9C-BB4D-BDE3E66C2039}" presName="circle" presStyleLbl="node1" presStyleIdx="1" presStyleCnt="2"/>
      <dgm:spPr/>
      <dgm:t>
        <a:bodyPr/>
        <a:lstStyle/>
        <a:p>
          <a:endParaRPr lang="hu-HU"/>
        </a:p>
      </dgm:t>
    </dgm:pt>
  </dgm:ptLst>
  <dgm:cxnLst>
    <dgm:cxn modelId="{8C014FE9-5508-47BE-A41F-C2F4E72AB91E}" type="presOf" srcId="{8A8FE73E-BC78-451D-8DAA-D8921170C2B0}" destId="{5D1F857C-5641-4459-B01D-6FD1E389AB5B}" srcOrd="1" destOrd="0" presId="urn:microsoft.com/office/officeart/2005/8/layout/hList9"/>
    <dgm:cxn modelId="{054268EB-F4BC-4D1B-A0B2-8519845238FB}" type="presOf" srcId="{FDDBAACF-A3A4-46BC-8546-80C20104C3EC}" destId="{F5AE92C3-57A1-41DE-874D-3E8666CC3F0C}" srcOrd="1" destOrd="0" presId="urn:microsoft.com/office/officeart/2005/8/layout/hList9"/>
    <dgm:cxn modelId="{572FDF54-D6FD-46AC-B2C6-A5816D0EF584}" type="presOf" srcId="{FDDBAACF-A3A4-46BC-8546-80C20104C3EC}" destId="{4AAFEE90-CFDF-484D-9DF5-DE7343AAB407}" srcOrd="0" destOrd="0" presId="urn:microsoft.com/office/officeart/2005/8/layout/hList9"/>
    <dgm:cxn modelId="{731EDD05-7093-43F5-A255-9B10E0ABDF65}" type="presOf" srcId="{CC76FC5F-57C5-4320-A59B-DDC260E193BE}" destId="{3F113C78-8089-4526-ABA7-732FFB926AC0}" srcOrd="0" destOrd="0" presId="urn:microsoft.com/office/officeart/2005/8/layout/hList9"/>
    <dgm:cxn modelId="{D0622579-BA25-41CC-8D97-4FDE3147D49E}" srcId="{C9FFA1AB-8CE8-4F9C-BB4D-BDE3E66C2039}" destId="{8A8FE73E-BC78-451D-8DAA-D8921170C2B0}" srcOrd="1" destOrd="0" parTransId="{0B2DCB21-F86E-4DAB-B43D-CB60DC433BA3}" sibTransId="{A1574383-1ED4-40C8-9037-5A9B0C3F9219}"/>
    <dgm:cxn modelId="{01604338-4F5C-49E0-9E35-2D1ECD3FD257}" type="presOf" srcId="{1E187A5C-A072-41F4-9892-7D22AF4F5D82}" destId="{6AD17131-743A-417E-8847-7F82E3294AAD}" srcOrd="0" destOrd="0" presId="urn:microsoft.com/office/officeart/2005/8/layout/hList9"/>
    <dgm:cxn modelId="{52AD8DF5-443C-4AEC-9A0D-7EAAB7F6689C}" type="presOf" srcId="{62AFF0B8-EDB7-47C4-A0F0-3672E87B4BD0}" destId="{D17FD0AE-DA84-4DDF-83A0-5D8BF9077763}" srcOrd="0" destOrd="0" presId="urn:microsoft.com/office/officeart/2005/8/layout/hList9"/>
    <dgm:cxn modelId="{925CA709-10B6-4F17-A31E-1882FAE5850A}" type="presOf" srcId="{8A8FE73E-BC78-451D-8DAA-D8921170C2B0}" destId="{8068F2F1-06B7-444E-9101-1EC310D72693}" srcOrd="0" destOrd="0" presId="urn:microsoft.com/office/officeart/2005/8/layout/hList9"/>
    <dgm:cxn modelId="{7D1DE620-36EC-44DA-A82B-925722F9DDB9}" srcId="{CC76FC5F-57C5-4320-A59B-DDC260E193BE}" destId="{C9FFA1AB-8CE8-4F9C-BB4D-BDE3E66C2039}" srcOrd="1" destOrd="0" parTransId="{F4C5DF07-4AB0-4756-9BEE-9DC949D4F32A}" sibTransId="{37695FA1-B47C-4701-9D9C-DBE121F4E0FF}"/>
    <dgm:cxn modelId="{52481945-AD8C-4DF3-90FD-A54557D32104}" srcId="{ED8E9281-D5D0-4631-B9EF-E88CE225854F}" destId="{FDDBAACF-A3A4-46BC-8546-80C20104C3EC}" srcOrd="1" destOrd="0" parTransId="{07B869F2-ED88-4DEB-AB07-47692604221E}" sibTransId="{1F3CA252-E6EE-42A0-97B3-321BEE6E4543}"/>
    <dgm:cxn modelId="{FDC42BFC-14B8-485D-BC02-1A586583F10D}" srcId="{CC76FC5F-57C5-4320-A59B-DDC260E193BE}" destId="{ED8E9281-D5D0-4631-B9EF-E88CE225854F}" srcOrd="0" destOrd="0" parTransId="{F9A6F940-01F2-488C-8512-7347E8853079}" sibTransId="{B75ABFE8-6534-4BD3-954E-65AD2BB3E888}"/>
    <dgm:cxn modelId="{52B42F52-C068-446A-B6E5-C58756E56E26}" type="presOf" srcId="{62AFF0B8-EDB7-47C4-A0F0-3672E87B4BD0}" destId="{1C1843BB-5C56-4120-AA69-08E515482FED}" srcOrd="1" destOrd="0" presId="urn:microsoft.com/office/officeart/2005/8/layout/hList9"/>
    <dgm:cxn modelId="{CDCAD1C7-09C5-4753-BD62-49BFECDB4B58}" srcId="{ED8E9281-D5D0-4631-B9EF-E88CE225854F}" destId="{1E187A5C-A072-41F4-9892-7D22AF4F5D82}" srcOrd="0" destOrd="0" parTransId="{B09E4D80-6DED-46A7-AF7C-804DA4977717}" sibTransId="{2908313E-9EA9-4272-BCFA-F4AA6E7B36D9}"/>
    <dgm:cxn modelId="{D9327CEB-E989-42F0-B662-E5A84C0CF62F}" type="presOf" srcId="{C9FFA1AB-8CE8-4F9C-BB4D-BDE3E66C2039}" destId="{03C5A5DA-BA84-4023-B80B-43604109B4DC}" srcOrd="0" destOrd="0" presId="urn:microsoft.com/office/officeart/2005/8/layout/hList9"/>
    <dgm:cxn modelId="{B907B9DC-31A4-458F-BBA8-B2B31FF96110}" srcId="{C9FFA1AB-8CE8-4F9C-BB4D-BDE3E66C2039}" destId="{62AFF0B8-EDB7-47C4-A0F0-3672E87B4BD0}" srcOrd="0" destOrd="0" parTransId="{1A620EFE-9F3B-48A0-BEA7-995C5AFF0701}" sibTransId="{536EAF41-B9FE-4DEE-AF73-D690BBDB4571}"/>
    <dgm:cxn modelId="{77C19F75-E68A-4F58-A21D-1F0221DC797F}" type="presOf" srcId="{1E187A5C-A072-41F4-9892-7D22AF4F5D82}" destId="{8A0A9844-1311-4752-9FC1-A1B35EAD18A6}" srcOrd="1" destOrd="0" presId="urn:microsoft.com/office/officeart/2005/8/layout/hList9"/>
    <dgm:cxn modelId="{77923968-08E7-41A0-82FD-866070B56D1C}" type="presOf" srcId="{ED8E9281-D5D0-4631-B9EF-E88CE225854F}" destId="{00A1C018-EF89-4AD7-81BD-E61BE3C73CB8}" srcOrd="0" destOrd="0" presId="urn:microsoft.com/office/officeart/2005/8/layout/hList9"/>
    <dgm:cxn modelId="{603AD765-D2F0-4075-B794-E6647127B1D6}" type="presParOf" srcId="{3F113C78-8089-4526-ABA7-732FFB926AC0}" destId="{4E18020C-C940-4C65-867B-EC14B5EA19CE}" srcOrd="0" destOrd="0" presId="urn:microsoft.com/office/officeart/2005/8/layout/hList9"/>
    <dgm:cxn modelId="{7846CD01-83D6-49B5-B8C4-A89F26569971}" type="presParOf" srcId="{3F113C78-8089-4526-ABA7-732FFB926AC0}" destId="{EE89951F-E7A0-4EB1-9827-87838F459FBE}" srcOrd="1" destOrd="0" presId="urn:microsoft.com/office/officeart/2005/8/layout/hList9"/>
    <dgm:cxn modelId="{8E6A2F70-8465-4A00-9F07-D0397485A4C0}" type="presParOf" srcId="{EE89951F-E7A0-4EB1-9827-87838F459FBE}" destId="{9612F114-129A-4278-9B86-D9262E6DD0B7}" srcOrd="0" destOrd="0" presId="urn:microsoft.com/office/officeart/2005/8/layout/hList9"/>
    <dgm:cxn modelId="{30FB9212-6376-4206-9BBE-F8F4977B47E8}" type="presParOf" srcId="{EE89951F-E7A0-4EB1-9827-87838F459FBE}" destId="{B0649D4F-EC2B-4D24-8C4D-82C8E2231CC4}" srcOrd="1" destOrd="0" presId="urn:microsoft.com/office/officeart/2005/8/layout/hList9"/>
    <dgm:cxn modelId="{0142A7A6-4C1D-41E1-97F5-C02DAE68472A}" type="presParOf" srcId="{B0649D4F-EC2B-4D24-8C4D-82C8E2231CC4}" destId="{6AD17131-743A-417E-8847-7F82E3294AAD}" srcOrd="0" destOrd="0" presId="urn:microsoft.com/office/officeart/2005/8/layout/hList9"/>
    <dgm:cxn modelId="{22DD5E21-A53E-46EF-A442-175EF3FB59C5}" type="presParOf" srcId="{B0649D4F-EC2B-4D24-8C4D-82C8E2231CC4}" destId="{8A0A9844-1311-4752-9FC1-A1B35EAD18A6}" srcOrd="1" destOrd="0" presId="urn:microsoft.com/office/officeart/2005/8/layout/hList9"/>
    <dgm:cxn modelId="{A7FAF2AB-C123-48A7-A1D4-6CF3FCFD8A39}" type="presParOf" srcId="{EE89951F-E7A0-4EB1-9827-87838F459FBE}" destId="{EC599719-4C15-4BA0-90EE-DB9F9D913D5F}" srcOrd="2" destOrd="0" presId="urn:microsoft.com/office/officeart/2005/8/layout/hList9"/>
    <dgm:cxn modelId="{B36E18A2-E7AE-4EB7-A317-BF0C9A57DB4C}" type="presParOf" srcId="{EC599719-4C15-4BA0-90EE-DB9F9D913D5F}" destId="{4AAFEE90-CFDF-484D-9DF5-DE7343AAB407}" srcOrd="0" destOrd="0" presId="urn:microsoft.com/office/officeart/2005/8/layout/hList9"/>
    <dgm:cxn modelId="{5787B90D-576C-4391-A1C5-C47FB6C08799}" type="presParOf" srcId="{EC599719-4C15-4BA0-90EE-DB9F9D913D5F}" destId="{F5AE92C3-57A1-41DE-874D-3E8666CC3F0C}" srcOrd="1" destOrd="0" presId="urn:microsoft.com/office/officeart/2005/8/layout/hList9"/>
    <dgm:cxn modelId="{39604E85-7916-47C8-891A-E4C25A11DB19}" type="presParOf" srcId="{3F113C78-8089-4526-ABA7-732FFB926AC0}" destId="{4F36A31D-07DD-4A41-8843-4723F7987AB8}" srcOrd="2" destOrd="0" presId="urn:microsoft.com/office/officeart/2005/8/layout/hList9"/>
    <dgm:cxn modelId="{40A50966-1BAD-4AF8-92DD-F8EEA36454F7}" type="presParOf" srcId="{3F113C78-8089-4526-ABA7-732FFB926AC0}" destId="{00A1C018-EF89-4AD7-81BD-E61BE3C73CB8}" srcOrd="3" destOrd="0" presId="urn:microsoft.com/office/officeart/2005/8/layout/hList9"/>
    <dgm:cxn modelId="{1AB1055F-E3F8-48F0-9196-FECF81C11735}" type="presParOf" srcId="{3F113C78-8089-4526-ABA7-732FFB926AC0}" destId="{70B73C7E-CBEF-49E0-BAD0-81D5A9D5C7C4}" srcOrd="4" destOrd="0" presId="urn:microsoft.com/office/officeart/2005/8/layout/hList9"/>
    <dgm:cxn modelId="{964D575C-D903-4397-BB06-4F6F08683C00}" type="presParOf" srcId="{3F113C78-8089-4526-ABA7-732FFB926AC0}" destId="{3C0783D9-5E4C-445A-8412-8C7D549F8BE8}" srcOrd="5" destOrd="0" presId="urn:microsoft.com/office/officeart/2005/8/layout/hList9"/>
    <dgm:cxn modelId="{C86F6C6C-F194-4459-8F33-3DE409D29092}" type="presParOf" srcId="{3F113C78-8089-4526-ABA7-732FFB926AC0}" destId="{1BFA40BB-3F48-44FB-9235-0716B45102F6}" srcOrd="6" destOrd="0" presId="urn:microsoft.com/office/officeart/2005/8/layout/hList9"/>
    <dgm:cxn modelId="{E2430F04-854D-4008-9C22-F7F921D3BA1C}" type="presParOf" srcId="{1BFA40BB-3F48-44FB-9235-0716B45102F6}" destId="{BCEAEC85-0156-471A-A931-397CEBC72603}" srcOrd="0" destOrd="0" presId="urn:microsoft.com/office/officeart/2005/8/layout/hList9"/>
    <dgm:cxn modelId="{847CAE4A-BAE5-4CCE-839E-CA225B53DB81}" type="presParOf" srcId="{1BFA40BB-3F48-44FB-9235-0716B45102F6}" destId="{FD6FA602-DAF3-4ECB-8C3E-D66FCCFCDA48}" srcOrd="1" destOrd="0" presId="urn:microsoft.com/office/officeart/2005/8/layout/hList9"/>
    <dgm:cxn modelId="{DFD013BD-90BA-4A4A-BAE1-17E30AC66D7B}" type="presParOf" srcId="{FD6FA602-DAF3-4ECB-8C3E-D66FCCFCDA48}" destId="{D17FD0AE-DA84-4DDF-83A0-5D8BF9077763}" srcOrd="0" destOrd="0" presId="urn:microsoft.com/office/officeart/2005/8/layout/hList9"/>
    <dgm:cxn modelId="{E61152EB-E0E3-4AD0-869D-F2AB49548D2E}" type="presParOf" srcId="{FD6FA602-DAF3-4ECB-8C3E-D66FCCFCDA48}" destId="{1C1843BB-5C56-4120-AA69-08E515482FED}" srcOrd="1" destOrd="0" presId="urn:microsoft.com/office/officeart/2005/8/layout/hList9"/>
    <dgm:cxn modelId="{FEA9E43D-9757-4A2F-9054-9400D388D9DE}" type="presParOf" srcId="{1BFA40BB-3F48-44FB-9235-0716B45102F6}" destId="{F78E6FCC-8266-4197-880D-66D95B1BF492}" srcOrd="2" destOrd="0" presId="urn:microsoft.com/office/officeart/2005/8/layout/hList9"/>
    <dgm:cxn modelId="{B637B06E-DDFF-4704-B73D-0753D9762B43}" type="presParOf" srcId="{F78E6FCC-8266-4197-880D-66D95B1BF492}" destId="{8068F2F1-06B7-444E-9101-1EC310D72693}" srcOrd="0" destOrd="0" presId="urn:microsoft.com/office/officeart/2005/8/layout/hList9"/>
    <dgm:cxn modelId="{8CECDB9C-E6AF-417B-B593-CC1C20837653}" type="presParOf" srcId="{F78E6FCC-8266-4197-880D-66D95B1BF492}" destId="{5D1F857C-5641-4459-B01D-6FD1E389AB5B}" srcOrd="1" destOrd="0" presId="urn:microsoft.com/office/officeart/2005/8/layout/hList9"/>
    <dgm:cxn modelId="{DE36B6BF-AB8D-4B58-AEE1-FA362FFAE471}" type="presParOf" srcId="{3F113C78-8089-4526-ABA7-732FFB926AC0}" destId="{C5E022BE-C24C-4A68-8C45-1C80D2655EBE}" srcOrd="7" destOrd="0" presId="urn:microsoft.com/office/officeart/2005/8/layout/hList9"/>
    <dgm:cxn modelId="{F8A1BA68-0094-4F69-8F57-3EBFAB21EDD8}" type="presParOf" srcId="{3F113C78-8089-4526-ABA7-732FFB926AC0}" destId="{03C5A5DA-BA84-4023-B80B-43604109B4D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13107-AA89-42B8-BFA9-162703B22AF3}">
      <dsp:nvSpPr>
        <dsp:cNvPr id="0" name=""/>
        <dsp:cNvSpPr/>
      </dsp:nvSpPr>
      <dsp:spPr>
        <a:xfrm>
          <a:off x="0" y="4749"/>
          <a:ext cx="6096000" cy="1199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kern="1200" dirty="0"/>
            <a:t>A VÁGY</a:t>
          </a:r>
        </a:p>
      </dsp:txBody>
      <dsp:txXfrm>
        <a:off x="58543" y="63292"/>
        <a:ext cx="5978914" cy="1082164"/>
      </dsp:txXfrm>
    </dsp:sp>
    <dsp:sp modelId="{94580391-444E-4E01-A066-8B13D91840D3}">
      <dsp:nvSpPr>
        <dsp:cNvPr id="0" name=""/>
        <dsp:cNvSpPr/>
      </dsp:nvSpPr>
      <dsp:spPr>
        <a:xfrm>
          <a:off x="0" y="1204000"/>
          <a:ext cx="6096000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3900" kern="1200" dirty="0"/>
            <a:t>A felső kvadránsok</a:t>
          </a:r>
        </a:p>
      </dsp:txBody>
      <dsp:txXfrm>
        <a:off x="0" y="1204000"/>
        <a:ext cx="6096000" cy="828000"/>
      </dsp:txXfrm>
    </dsp:sp>
    <dsp:sp modelId="{BB621A7C-57AA-4443-AFAB-D7D74F1D60FF}">
      <dsp:nvSpPr>
        <dsp:cNvPr id="0" name=""/>
        <dsp:cNvSpPr/>
      </dsp:nvSpPr>
      <dsp:spPr>
        <a:xfrm>
          <a:off x="0" y="2032000"/>
          <a:ext cx="6096000" cy="1199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kern="1200" dirty="0"/>
            <a:t>A KONKRÉT</a:t>
          </a:r>
        </a:p>
      </dsp:txBody>
      <dsp:txXfrm>
        <a:off x="58543" y="2090543"/>
        <a:ext cx="5978914" cy="1082164"/>
      </dsp:txXfrm>
    </dsp:sp>
    <dsp:sp modelId="{8281BABF-1010-46A9-8F54-7AE20379D155}">
      <dsp:nvSpPr>
        <dsp:cNvPr id="0" name=""/>
        <dsp:cNvSpPr/>
      </dsp:nvSpPr>
      <dsp:spPr>
        <a:xfrm>
          <a:off x="0" y="3231250"/>
          <a:ext cx="6096000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3900" kern="1200" dirty="0"/>
            <a:t>Az alsó kvadránsok</a:t>
          </a:r>
        </a:p>
      </dsp:txBody>
      <dsp:txXfrm>
        <a:off x="0" y="3231250"/>
        <a:ext cx="6096000" cy="82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17131-743A-417E-8847-7F82E3294AAD}">
      <dsp:nvSpPr>
        <dsp:cNvPr id="0" name=""/>
        <dsp:cNvSpPr/>
      </dsp:nvSpPr>
      <dsp:spPr>
        <a:xfrm>
          <a:off x="1016793" y="1015762"/>
          <a:ext cx="1904255" cy="12701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0256" rIns="270256" bIns="270256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 dirty="0"/>
            <a:t>JÖVŐ</a:t>
          </a:r>
        </a:p>
      </dsp:txBody>
      <dsp:txXfrm>
        <a:off x="1321474" y="1015762"/>
        <a:ext cx="1599574" cy="1270138"/>
      </dsp:txXfrm>
    </dsp:sp>
    <dsp:sp modelId="{4AAFEE90-CFDF-484D-9DF5-DE7343AAB407}">
      <dsp:nvSpPr>
        <dsp:cNvPr id="0" name=""/>
        <dsp:cNvSpPr/>
      </dsp:nvSpPr>
      <dsp:spPr>
        <a:xfrm>
          <a:off x="1016793" y="2285900"/>
          <a:ext cx="1904255" cy="12701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0256" rIns="270256" bIns="270256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 dirty="0"/>
            <a:t>Férfi</a:t>
          </a:r>
        </a:p>
      </dsp:txBody>
      <dsp:txXfrm>
        <a:off x="1321474" y="2285900"/>
        <a:ext cx="1599574" cy="1270138"/>
      </dsp:txXfrm>
    </dsp:sp>
    <dsp:sp modelId="{00A1C018-EF89-4AD7-81BD-E61BE3C73CB8}">
      <dsp:nvSpPr>
        <dsp:cNvPr id="0" name=""/>
        <dsp:cNvSpPr/>
      </dsp:nvSpPr>
      <dsp:spPr>
        <a:xfrm>
          <a:off x="1190" y="507960"/>
          <a:ext cx="1269503" cy="1269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 dirty="0"/>
            <a:t>JOBB</a:t>
          </a:r>
        </a:p>
      </dsp:txBody>
      <dsp:txXfrm>
        <a:off x="187104" y="693874"/>
        <a:ext cx="897675" cy="897675"/>
      </dsp:txXfrm>
    </dsp:sp>
    <dsp:sp modelId="{D17FD0AE-DA84-4DDF-83A0-5D8BF9077763}">
      <dsp:nvSpPr>
        <dsp:cNvPr id="0" name=""/>
        <dsp:cNvSpPr/>
      </dsp:nvSpPr>
      <dsp:spPr>
        <a:xfrm>
          <a:off x="4190553" y="1015762"/>
          <a:ext cx="1904255" cy="12701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0256" rIns="270256" bIns="270256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 dirty="0"/>
            <a:t>MÚLT</a:t>
          </a:r>
        </a:p>
      </dsp:txBody>
      <dsp:txXfrm>
        <a:off x="4495234" y="1015762"/>
        <a:ext cx="1599574" cy="1270138"/>
      </dsp:txXfrm>
    </dsp:sp>
    <dsp:sp modelId="{8068F2F1-06B7-444E-9101-1EC310D72693}">
      <dsp:nvSpPr>
        <dsp:cNvPr id="0" name=""/>
        <dsp:cNvSpPr/>
      </dsp:nvSpPr>
      <dsp:spPr>
        <a:xfrm>
          <a:off x="4190553" y="2285900"/>
          <a:ext cx="1904255" cy="12701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0256" rIns="270256" bIns="270256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 dirty="0"/>
            <a:t>Női</a:t>
          </a:r>
        </a:p>
      </dsp:txBody>
      <dsp:txXfrm>
        <a:off x="4495234" y="2285900"/>
        <a:ext cx="1599574" cy="1270138"/>
      </dsp:txXfrm>
    </dsp:sp>
    <dsp:sp modelId="{03C5A5DA-BA84-4023-B80B-43604109B4DC}">
      <dsp:nvSpPr>
        <dsp:cNvPr id="0" name=""/>
        <dsp:cNvSpPr/>
      </dsp:nvSpPr>
      <dsp:spPr>
        <a:xfrm>
          <a:off x="3174950" y="507960"/>
          <a:ext cx="1269503" cy="1269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 dirty="0"/>
            <a:t>BAL</a:t>
          </a:r>
        </a:p>
      </dsp:txBody>
      <dsp:txXfrm>
        <a:off x="3360864" y="693874"/>
        <a:ext cx="897675" cy="897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DEB14-BC5F-4CD3-AB43-ABAE96E365E6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8242C-5805-4D51-8A28-E5BC845C4CF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7329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242C-5805-4D51-8A28-E5BC845C4CFF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4962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8242C-5805-4D51-8A28-E5BC845C4CFF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13355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8242C-5805-4D51-8A28-E5BC845C4CFF}" type="slidenum">
              <a:rPr lang="hu-HU" smtClean="0"/>
              <a:pPr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729583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8242C-5805-4D51-8A28-E5BC845C4CFF}" type="slidenum">
              <a:rPr lang="hu-HU" smtClean="0"/>
              <a:pPr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3559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erző és dá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7200" y="5993081"/>
            <a:ext cx="8229600" cy="302896"/>
          </a:xfrm>
          <a:prstGeom prst="rect">
            <a:avLst/>
          </a:prstGeom>
        </p:spPr>
        <p:txBody>
          <a:bodyPr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125" spc="-11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Szerző és dátum</a:t>
            </a:r>
          </a:p>
        </p:txBody>
      </p:sp>
      <p:sp>
        <p:nvSpPr>
          <p:cNvPr id="12" name="Prezentáció címe"/>
          <p:cNvSpPr txBox="1">
            <a:spLocks noGrp="1"/>
          </p:cNvSpPr>
          <p:nvPr>
            <p:ph type="title" hasCustomPrompt="1"/>
          </p:nvPr>
        </p:nvSpPr>
        <p:spPr>
          <a:xfrm>
            <a:off x="457200" y="1771650"/>
            <a:ext cx="8229600" cy="2133600"/>
          </a:xfrm>
          <a:prstGeom prst="rect">
            <a:avLst/>
          </a:prstGeom>
        </p:spPr>
        <p:txBody>
          <a:bodyPr anchor="b"/>
          <a:lstStyle>
            <a:lvl1pPr>
              <a:defRPr sz="4800" spc="-48"/>
            </a:lvl1pPr>
          </a:lstStyle>
          <a:p>
            <a:r>
              <a:t>Prezentáció címe</a:t>
            </a:r>
          </a:p>
        </p:txBody>
      </p:sp>
      <p:sp>
        <p:nvSpPr>
          <p:cNvPr id="13" name="1. szövegtörzsszin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7200" y="3783790"/>
            <a:ext cx="8229600" cy="1125297"/>
          </a:xfrm>
          <a:prstGeom prst="rect">
            <a:avLst/>
          </a:prstGeom>
        </p:spPr>
        <p:txBody>
          <a:bodyPr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2250"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17145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2250" spc="-22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34290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2250" spc="-22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51435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2250" spc="-22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68580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2250" spc="-22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Prezentáció alcíme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sorszám"/>
          <p:cNvSpPr txBox="1">
            <a:spLocks noGrp="1"/>
          </p:cNvSpPr>
          <p:nvPr>
            <p:ph type="sldNum" sz="quarter" idx="2"/>
          </p:nvPr>
        </p:nvSpPr>
        <p:spPr>
          <a:xfrm>
            <a:off x="4500562" y="6350000"/>
            <a:ext cx="145733" cy="2146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9413870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/>
              <a:t>Kép beszúrásához kattintson az ikonra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1DE960C-0F1A-4A2C-BA76-CCA7189E491C}" type="datetimeFigureOut">
              <a:rPr lang="hu-HU" smtClean="0"/>
              <a:pPr/>
              <a:t>2023.11.01.</a:t>
            </a:fld>
            <a:endParaRPr lang="hu-H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1A7AEDB-C3FA-42BF-9499-ADCACE23B23E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62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u-HU" dirty="0" smtClean="0"/>
              <a:t>Ép Fogakkal egy életen át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AD7A9AA-7601-DADC-D9D6-260C9238A7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1247"/>
            <a:ext cx="9144000" cy="554405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92ABB10E-9BE0-C8C6-9DC5-6FF0D270B5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1247"/>
            <a:ext cx="9144000" cy="56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547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Állkapocs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Föld, anyag, teremtés, megvalósítás</a:t>
            </a:r>
          </a:p>
          <a:p>
            <a:r>
              <a:rPr lang="hu-HU" dirty="0" err="1"/>
              <a:t>horizontalitás</a:t>
            </a:r>
            <a:endParaRPr lang="hu-HU" dirty="0"/>
          </a:p>
          <a:p>
            <a:r>
              <a:rPr lang="hu-HU" dirty="0"/>
              <a:t>lentről felfele mozog</a:t>
            </a:r>
          </a:p>
          <a:p>
            <a:r>
              <a:rPr lang="hu-HU" dirty="0"/>
              <a:t>halálkor leesik</a:t>
            </a:r>
          </a:p>
          <a:p>
            <a:r>
              <a:rPr lang="hu-HU" dirty="0"/>
              <a:t>hátrafele való mozgás: </a:t>
            </a:r>
            <a:r>
              <a:rPr lang="hu-HU" dirty="0" err="1"/>
              <a:t>Én-nel</a:t>
            </a:r>
            <a:r>
              <a:rPr lang="hu-HU" dirty="0"/>
              <a:t> való egyesülés</a:t>
            </a:r>
          </a:p>
          <a:p>
            <a:r>
              <a:rPr lang="hu-HU" dirty="0" err="1"/>
              <a:t>előfele</a:t>
            </a:r>
            <a:r>
              <a:rPr lang="hu-HU" dirty="0"/>
              <a:t> mozgás: ösztönök kiélése</a:t>
            </a:r>
          </a:p>
          <a:p>
            <a:r>
              <a:rPr lang="hu-HU" dirty="0"/>
              <a:t>áll: csak az embernél – az akarat kifejeződése</a:t>
            </a:r>
          </a:p>
          <a:p>
            <a:r>
              <a:rPr lang="hu-HU" dirty="0"/>
              <a:t>állkapocs: konkrét kapcsolat ember és környezete között</a:t>
            </a:r>
          </a:p>
          <a:p>
            <a:r>
              <a:rPr lang="hu-HU" dirty="0"/>
              <a:t>harapás: hogyan boldogulok a környezetemmel?</a:t>
            </a:r>
          </a:p>
        </p:txBody>
      </p:sp>
    </p:spTree>
    <p:extLst>
      <p:ext uri="{BB962C8B-B14F-4D97-AF65-F5344CB8AC3E}">
        <p14:creationId xmlns:p14="http://schemas.microsoft.com/office/powerpoint/2010/main" xmlns="" val="1098487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35670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97169930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Szövegdoboz 2">
                <a:extLst>
                  <a:ext uri="{FF2B5EF4-FFF2-40B4-BE49-F238E27FC236}">
                    <a16:creationId xmlns:a16="http://schemas.microsoft.com/office/drawing/2014/main" id="{B9DC0488-8D5D-D78E-E5C0-DC2F5AF18477}"/>
                  </a:ext>
                </a:extLst>
              </p:cNvPr>
              <p:cNvSpPr txBox="1"/>
              <p:nvPr/>
            </p:nvSpPr>
            <p:spPr>
              <a:xfrm>
                <a:off x="4114800" y="2953062"/>
                <a:ext cx="2394886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hu-HU" i="1" smtClean="0">
                          <a:latin typeface="Cambria Math" panose="02040503050406030204" pitchFamily="18" charset="0"/>
                        </a:rPr>
                        <a:t>Írja be az egyenletet ide</a:t>
                      </a:fld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3" name="Szövegdoboz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9DC0488-8D5D-D78E-E5C0-DC2F5AF18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53062"/>
                <a:ext cx="2394886" cy="285912"/>
              </a:xfrm>
              <a:prstGeom prst="rect">
                <a:avLst/>
              </a:prstGeom>
              <a:blipFill>
                <a:blip r:embed="rId6"/>
                <a:stretch>
                  <a:fillRect l="-3562" t="-12766" r="-2036" b="-4042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522759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hu-HU" dirty="0"/>
              <a:t>NAGYMETSZŐK (1)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hu-HU" u="sng" dirty="0"/>
              <a:t>archetípusok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pPr lvl="0"/>
            <a:r>
              <a:rPr lang="hu-HU" dirty="0"/>
              <a:t>jobb felső (11): férfi archetípus (apa, férfi, tekintély, erő, hatalom, </a:t>
            </a:r>
            <a:r>
              <a:rPr lang="hu-HU" dirty="0" err="1"/>
              <a:t>animus</a:t>
            </a:r>
            <a:r>
              <a:rPr lang="hu-HU" dirty="0"/>
              <a:t> stb.)</a:t>
            </a:r>
          </a:p>
          <a:p>
            <a:pPr lvl="0"/>
            <a:r>
              <a:rPr lang="hu-HU" dirty="0"/>
              <a:t>bal felső (21): női archetípus (anya, nő, befogadás, elfogadás, </a:t>
            </a:r>
            <a:r>
              <a:rPr lang="hu-HU" dirty="0" err="1"/>
              <a:t>anima</a:t>
            </a:r>
            <a:r>
              <a:rPr lang="hu-HU" dirty="0"/>
              <a:t> stb.)</a:t>
            </a:r>
          </a:p>
          <a:p>
            <a:pPr marL="0" lvl="0" indent="0">
              <a:buNone/>
            </a:pPr>
            <a:endParaRPr lang="hu-HU" dirty="0"/>
          </a:p>
          <a:p>
            <a:pPr marL="0" lvl="0" indent="0">
              <a:buNone/>
            </a:pPr>
            <a:r>
              <a:rPr lang="hu-HU" u="sng" dirty="0"/>
              <a:t>alsó nagymetszők: a szülők szerepe a hétköznapok során</a:t>
            </a:r>
          </a:p>
          <a:p>
            <a:pPr marL="0" lvl="0" indent="0">
              <a:buNone/>
            </a:pPr>
            <a:endParaRPr lang="hu-HU" dirty="0"/>
          </a:p>
          <a:p>
            <a:pPr lvl="0"/>
            <a:r>
              <a:rPr lang="hu-HU" dirty="0"/>
              <a:t>bal alsó (31): hogyan értem/élem meg a mindennapokban a női archetípust?</a:t>
            </a:r>
          </a:p>
          <a:p>
            <a:pPr lvl="0"/>
            <a:r>
              <a:rPr lang="hu-HU" dirty="0"/>
              <a:t>jobb alsó (41): hogyan értem/élem meg a mindennapokban a férfi archetípust?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91984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KISMETSZŐK (2)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nagymetszőktől kapják az energiát</a:t>
            </a:r>
          </a:p>
          <a:p>
            <a:r>
              <a:rPr lang="hu-HU" u="sng" dirty="0"/>
              <a:t>temperamentum</a:t>
            </a:r>
          </a:p>
          <a:p>
            <a:r>
              <a:rPr lang="hu-HU" dirty="0"/>
              <a:t>reakció az archetípusokra</a:t>
            </a:r>
          </a:p>
          <a:p>
            <a:r>
              <a:rPr lang="hu-HU" dirty="0"/>
              <a:t>pl. konfliktusok apával, anyával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840553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SZEMFOGAK (3)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hu-HU" sz="4600" dirty="0"/>
              <a:t>vitalitás, tudat, férfierő </a:t>
            </a:r>
          </a:p>
          <a:p>
            <a:pPr marL="0" lvl="0" indent="0">
              <a:buNone/>
            </a:pPr>
            <a:endParaRPr lang="hu-HU" dirty="0"/>
          </a:p>
          <a:p>
            <a:pPr marL="0" indent="0">
              <a:buNone/>
            </a:pPr>
            <a:r>
              <a:rPr kumimoji="0" lang="hu-HU" sz="7700" b="0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ELSŐ KISŐRLŐK (4)</a:t>
            </a:r>
            <a:r>
              <a:rPr lang="hu-HU" sz="7700" u="sng" dirty="0"/>
              <a:t> </a:t>
            </a:r>
          </a:p>
          <a:p>
            <a:pPr marL="0" indent="0">
              <a:buNone/>
            </a:pPr>
            <a:r>
              <a:rPr lang="hu-HU" sz="4600" dirty="0"/>
              <a:t>Én-vágy, „én akarom”</a:t>
            </a:r>
          </a:p>
          <a:p>
            <a:pPr marL="0" lvl="0" indent="0">
              <a:buNone/>
            </a:pPr>
            <a:endParaRPr kumimoji="0" lang="hu-HU" sz="5000" b="0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lvl="0" indent="0">
              <a:buNone/>
            </a:pPr>
            <a:endParaRPr lang="hu-HU" sz="5000" dirty="0">
              <a:solidFill>
                <a:srgbClr val="04617B"/>
              </a:solidFill>
              <a:latin typeface="Calibri"/>
              <a:ea typeface="+mj-ea"/>
              <a:cs typeface="+mj-cs"/>
            </a:endParaRPr>
          </a:p>
          <a:p>
            <a:pPr marL="0" lvl="0" indent="0">
              <a:buNone/>
            </a:pPr>
            <a:endParaRPr lang="hu-HU" dirty="0"/>
          </a:p>
          <a:p>
            <a:pPr marL="0" lvl="0" indent="0">
              <a:buNone/>
            </a:pPr>
            <a:endParaRPr lang="hu-HU" dirty="0"/>
          </a:p>
          <a:p>
            <a:pPr marL="0" lvl="0" indent="0">
              <a:buNone/>
            </a:pPr>
            <a:r>
              <a:rPr lang="hu-HU" dirty="0"/>
              <a:t>                                                             					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73952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HÁTSÓ KISŐRLŐK (5)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u="sng" dirty="0"/>
              <a:t>„alkotni akarok”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pPr lvl="0"/>
            <a:r>
              <a:rPr lang="hu-HU" dirty="0"/>
              <a:t>jobb felső (15): fejlődésünk a külvilágban, általunk vágyott gyermek, megvalósításra váró tervek</a:t>
            </a:r>
          </a:p>
          <a:p>
            <a:pPr lvl="0"/>
            <a:r>
              <a:rPr lang="hu-HU" dirty="0"/>
              <a:t>bal felső (25): miért születtem ebbe a világba?</a:t>
            </a:r>
          </a:p>
          <a:p>
            <a:pPr lvl="0"/>
            <a:r>
              <a:rPr lang="hu-HU" dirty="0"/>
              <a:t>bal alsó (35): hogyan tudjuk integrálni az anya energiáját a lényünkbe?</a:t>
            </a:r>
          </a:p>
          <a:p>
            <a:pPr lvl="0"/>
            <a:r>
              <a:rPr lang="hu-HU" dirty="0"/>
              <a:t>jobb alsó (45):  (szakmai) terveink konkrét kivitelezése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597341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ELSŐ NAGYŐRLŐK (6)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jobb felső (16): milyen rangot akarunk betölteni a külvilágban?</a:t>
            </a:r>
          </a:p>
          <a:p>
            <a:pPr lvl="0"/>
            <a:r>
              <a:rPr lang="hu-HU" dirty="0"/>
              <a:t>bal felső (26): annak a szerepnek felel meg, amelyet szeretnénk betölteni, hogy kifejezésre juttathassuk érzéseinket</a:t>
            </a:r>
          </a:p>
          <a:p>
            <a:pPr lvl="0"/>
            <a:r>
              <a:rPr lang="hu-HU" dirty="0"/>
              <a:t>bal alsó (36): a vágy, hogy szeretve legyünk</a:t>
            </a:r>
          </a:p>
          <a:p>
            <a:pPr lvl="0"/>
            <a:r>
              <a:rPr lang="hu-HU" dirty="0"/>
              <a:t>jobb alsó (46): a munka, halál és újjászületés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523300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MÁSODIK NAGYŐRLŐK (7)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u="sng" dirty="0"/>
              <a:t>viszonyunk a környezetünkhöz</a:t>
            </a:r>
          </a:p>
          <a:p>
            <a:pPr lvl="0"/>
            <a:r>
              <a:rPr lang="hu-HU" dirty="0"/>
              <a:t>jobb felső (17): olyan események kifejeződése, amelyek a munka és a hétköznapi élet jelentette külső körülményekkel függnek össze</a:t>
            </a:r>
          </a:p>
          <a:p>
            <a:pPr lvl="0"/>
            <a:r>
              <a:rPr lang="hu-HU" dirty="0"/>
              <a:t>bal felső (27): harmóniában vagyunk-e a hozzánk legközelebb állókkal?</a:t>
            </a:r>
          </a:p>
          <a:p>
            <a:pPr lvl="0"/>
            <a:r>
              <a:rPr lang="hu-HU" dirty="0"/>
              <a:t>bal alsó (37): </a:t>
            </a:r>
            <a:r>
              <a:rPr lang="hu-HU"/>
              <a:t>csalódás az embertársainkhoz </a:t>
            </a:r>
            <a:r>
              <a:rPr lang="hu-HU" dirty="0"/>
              <a:t>fűződő érzelmi viszonyunkban </a:t>
            </a:r>
          </a:p>
          <a:p>
            <a:pPr lvl="0"/>
            <a:r>
              <a:rPr lang="hu-HU" dirty="0"/>
              <a:t>jobb alsó (47): kapcsolataink és azok állapota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060707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99034"/>
          </a:xfrm>
        </p:spPr>
        <p:txBody>
          <a:bodyPr/>
          <a:lstStyle/>
          <a:p>
            <a:r>
              <a:rPr lang="hu-HU" dirty="0"/>
              <a:t>ESETEK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bal alsó első nagyőrlő (36-os) </a:t>
            </a:r>
            <a:r>
              <a:rPr lang="hu-HU" dirty="0"/>
              <a:t>annak a vágyunknak felel meg, hogy szeretve legyünk. A gyermekek nem érzik magukat úgy szeretve, ahogyan azt szeretnék, és hiányolják a szülői figyelmet.</a:t>
            </a:r>
          </a:p>
          <a:p>
            <a:pPr>
              <a:buFont typeface="Wingdings 2" pitchFamily="18" charset="2"/>
              <a:buNone/>
              <a:defRPr/>
            </a:pPr>
            <a:r>
              <a:rPr lang="hu-HU" dirty="0"/>
              <a:t>    Sokszor ez az első fog, amely szuvasodni kezd, mivel éppen abban az időben bújik ki, amikor a gyermek megpróbálja integrálni az érzelmeit, és átéli az első érzelmi drámákat. (…)</a:t>
            </a:r>
          </a:p>
        </p:txBody>
      </p:sp>
    </p:spTree>
    <p:extLst>
      <p:ext uri="{BB962C8B-B14F-4D97-AF65-F5344CB8AC3E}">
        <p14:creationId xmlns:p14="http://schemas.microsoft.com/office/powerpoint/2010/main" xmlns="" val="1433299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fogak és a meridiánok Viszonya</a:t>
            </a:r>
            <a:endParaRPr lang="hu-H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085" y="0"/>
            <a:ext cx="92130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980728"/>
            <a:ext cx="9722144" cy="499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elfelé nyíl 4"/>
          <p:cNvSpPr/>
          <p:nvPr/>
        </p:nvSpPr>
        <p:spPr>
          <a:xfrm rot="13807442">
            <a:off x="6906326" y="3742713"/>
            <a:ext cx="357188" cy="6207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7DAAE607-35B3-4669-541E-53E80EBE8A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200" y="5993081"/>
            <a:ext cx="8229600" cy="30289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9F79185D-1587-4AB0-B6F7-16C7D39C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2232248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sz="5300" dirty="0"/>
              <a:t>FOGÁGYBETEGSÉG</a:t>
            </a:r>
            <a:r>
              <a:rPr lang="hu-HU" dirty="0"/>
              <a:t/>
            </a:r>
            <a:br>
              <a:rPr lang="hu-HU" dirty="0"/>
            </a:br>
            <a:r>
              <a:rPr lang="hu-HU" sz="3600" dirty="0"/>
              <a:t>(ÍNYGYULLADÁS, ÍNYSORVADÁS, FOGÁGYLEÉPÜLÉS)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06449218-71A8-4C30-881C-CF8596A56A5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57200" y="3783790"/>
            <a:ext cx="8229600" cy="17033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1006B7E-A39D-9666-0127-6FD87948A5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5304" y="3022776"/>
            <a:ext cx="2921496" cy="219112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D319C838-5B68-5BD7-9C4E-90FAFC6CEA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022776"/>
            <a:ext cx="2921497" cy="219112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8A144F15-ED8D-574F-C7FA-665E7F60697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6030" y="4452564"/>
            <a:ext cx="297633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58298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2C4DDC1-E6B3-F194-D9ED-7823337D5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pPr algn="ctr"/>
            <a:r>
              <a:rPr lang="hu-HU" dirty="0"/>
              <a:t>A FOGÁGYBETEGSÉG OKAI (1)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15701A8-E21B-6D20-0AB3-E9A2E40C7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leggyakoribb: </a:t>
            </a:r>
            <a:r>
              <a:rPr lang="hu-HU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lepedékes, fogköves fogazat (rossz </a:t>
            </a:r>
            <a:r>
              <a:rPr lang="hu-HU" b="0" i="0" u="sng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szájhigiéne</a:t>
            </a:r>
            <a:r>
              <a:rPr lang="hu-HU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), a fogkőtisztítás elhanyagolása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helytelen táplálkozás: szénhidrátban gazdag, rendszertelen étkezés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hormonális okok (várandósság, változó kor)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szabálytalan fogazat, torlódás, harapási rendellenességek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betegségek (diabetes, anyagcsere-, immunbetegségek stb.)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dohányzás, alkohol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263701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BE4B2AA-A349-05E1-6E07-8829489A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FOGÁGYBETEGSÉG OKAI (2)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EE2CC3F-7B46-C362-E8CA-FC3BEBAB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gyógyszerek (</a:t>
            </a:r>
            <a:r>
              <a:rPr lang="hu-H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immunszupresszív</a:t>
            </a: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szerek, </a:t>
            </a:r>
            <a:r>
              <a:rPr lang="hu-H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kemoterapiás</a:t>
            </a: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gyógyszerek stb.)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stressz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fogcsikorgatás, fogszorítás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szájlégzés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elfojtott érzelmek, agresszió; önbizalomhiány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ősbizalomhiány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egyebek (nyelv-, ajakpiercing)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505517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6B404DC-73A2-D3C9-1E46-909094D5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TÜNETEK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EC5A6D8-6C32-D536-4FA3-29587C15F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ödémás, duzzadt sötétvörös íny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ínyvérzés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szájszag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az íny tapadásvesztése, tasakok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ínylehúzódás</a:t>
            </a:r>
            <a:endParaRPr lang="hu-HU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érzékennyé váló fogak (hideg, meleg, édes, érintés stb.)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rágási érzékenység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foglazulás, fogelvesztés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580253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6B404DC-73A2-D3C9-1E46-909094D5F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/>
          <a:lstStyle/>
          <a:p>
            <a:pPr algn="ctr"/>
            <a:r>
              <a:rPr lang="hu-HU" dirty="0"/>
              <a:t>MEGELŐZÉS, KEZELÉS (1)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EC5A6D8-6C32-D536-4FA3-29587C15F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/>
          </a:bodyPr>
          <a:lstStyle/>
          <a:p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alapos </a:t>
            </a:r>
            <a:r>
              <a:rPr lang="hu-H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szájhigiéne</a:t>
            </a: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 fogmosás, </a:t>
            </a:r>
            <a:r>
              <a:rPr lang="hu-H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fogselymezés</a:t>
            </a: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fogköztisztító fogkefe</a:t>
            </a:r>
          </a:p>
          <a:p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évente kétszer fogászati kontroll, professzionális szájhigiénés tisztítás (kb. 1 óra)</a:t>
            </a:r>
          </a:p>
          <a:p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rendszeres, egészséges táplálkozás </a:t>
            </a:r>
          </a:p>
          <a:p>
            <a:r>
              <a:rPr lang="hu-HU" dirty="0">
                <a:solidFill>
                  <a:srgbClr val="333333"/>
                </a:solidFill>
                <a:latin typeface="Open Sans" panose="020B0606030504020204" pitchFamily="34" charset="0"/>
              </a:rPr>
              <a:t>kialakult betegség esetén szigorú diéta (lásd később)</a:t>
            </a:r>
            <a:endParaRPr lang="hu-HU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káros szokások elhagyása (dohányzás!), piercing eltávolítása</a:t>
            </a:r>
          </a:p>
          <a:p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éjszakai fogcsikorgatás vagy fogszorítás kezelése, elhagyása</a:t>
            </a:r>
          </a:p>
          <a:p>
            <a:r>
              <a:rPr lang="hu-HU" dirty="0">
                <a:solidFill>
                  <a:srgbClr val="333333"/>
                </a:solidFill>
                <a:latin typeface="Open Sans" panose="020B0606030504020204" pitchFamily="34" charset="0"/>
              </a:rPr>
              <a:t>o</a:t>
            </a:r>
            <a:r>
              <a:rPr lang="hu-H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rrlégzés (szájlégzés helyett)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689633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6B404DC-73A2-D3C9-1E46-909094D5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MEGELŐZÉS, KEZELÉS (2)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EC5A6D8-6C32-D536-4FA3-29587C15F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581128"/>
          </a:xfrm>
        </p:spPr>
        <p:txBody>
          <a:bodyPr>
            <a:normAutofit fontScale="70000" lnSpcReduction="20000"/>
          </a:bodyPr>
          <a:lstStyle/>
          <a:p>
            <a:r>
              <a:rPr lang="hu-HU" sz="3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lelki tényezők rendezése (önismeret, autogén tréning, relaxáció, jóga, terápiás segítség stb.)</a:t>
            </a:r>
          </a:p>
          <a:p>
            <a:r>
              <a:rPr lang="hu-HU" sz="3400" u="sng" dirty="0">
                <a:latin typeface="Open Sans" panose="020B0606030504020204" pitchFamily="34" charset="0"/>
              </a:rPr>
              <a:t>OLAJRÁGÁS</a:t>
            </a:r>
            <a:endParaRPr lang="hu-HU" sz="3400" b="0" i="0" u="sng" strike="noStrike" dirty="0">
              <a:effectLst/>
              <a:latin typeface="Open Sans" panose="020B0606030504020204" pitchFamily="34" charset="0"/>
            </a:endParaRPr>
          </a:p>
          <a:p>
            <a:r>
              <a:rPr lang="hu-HU" sz="3400" b="0" i="0" strike="noStrike" dirty="0">
                <a:effectLst/>
                <a:latin typeface="Open Sans" panose="020B0606030504020204" pitchFamily="34" charset="0"/>
              </a:rPr>
              <a:t>homeopátia</a:t>
            </a:r>
            <a:endParaRPr lang="hu-HU" sz="3400" b="0" i="0" dirty="0">
              <a:effectLst/>
              <a:latin typeface="Open Sans" panose="020B0606030504020204" pitchFamily="34" charset="0"/>
            </a:endParaRPr>
          </a:p>
          <a:p>
            <a:r>
              <a:rPr lang="hu-HU" sz="3400" b="0" i="0" dirty="0" err="1">
                <a:effectLst/>
                <a:latin typeface="Open Sans" panose="020B0606030504020204" pitchFamily="34" charset="0"/>
              </a:rPr>
              <a:t>antropozófiás</a:t>
            </a:r>
            <a:r>
              <a:rPr lang="hu-HU" sz="3400" b="0" i="0" dirty="0">
                <a:effectLst/>
                <a:latin typeface="Open Sans" panose="020B0606030504020204" pitchFamily="34" charset="0"/>
              </a:rPr>
              <a:t> gyógyszerek, injekciókúrák</a:t>
            </a:r>
          </a:p>
          <a:p>
            <a:r>
              <a:rPr lang="hu-HU" sz="3400" b="0" i="0" dirty="0">
                <a:effectLst/>
                <a:latin typeface="Open Sans" panose="020B0606030504020204" pitchFamily="34" charset="0"/>
              </a:rPr>
              <a:t>gyógynövényes szájöblítők (diólevél, zsálya,</a:t>
            </a:r>
          </a:p>
          <a:p>
            <a:pPr marL="0" indent="0">
              <a:buNone/>
            </a:pPr>
            <a:r>
              <a:rPr lang="hu-HU" sz="3400" dirty="0">
                <a:latin typeface="Open Sans" panose="020B0606030504020204" pitchFamily="34" charset="0"/>
              </a:rPr>
              <a:t>   </a:t>
            </a:r>
            <a:r>
              <a:rPr lang="hu-HU" sz="3400" b="0" i="0" dirty="0">
                <a:effectLst/>
                <a:latin typeface="Open Sans" panose="020B0606030504020204" pitchFamily="34" charset="0"/>
              </a:rPr>
              <a:t> vérontófű), propolisz</a:t>
            </a:r>
          </a:p>
          <a:p>
            <a:r>
              <a:rPr lang="hu-HU" sz="3400" b="0" i="0" dirty="0">
                <a:effectLst/>
                <a:latin typeface="Open Sans" panose="020B0606030504020204" pitchFamily="34" charset="0"/>
              </a:rPr>
              <a:t>ezüstkolloid</a:t>
            </a:r>
          </a:p>
          <a:p>
            <a:r>
              <a:rPr lang="hu-HU" sz="3400" dirty="0">
                <a:latin typeface="Open Sans" panose="020B0606030504020204" pitchFamily="34" charset="0"/>
              </a:rPr>
              <a:t>kezelés piócával (</a:t>
            </a:r>
            <a:r>
              <a:rPr lang="hu-HU" sz="3400" dirty="0" err="1">
                <a:latin typeface="Open Sans" panose="020B0606030504020204" pitchFamily="34" charset="0"/>
              </a:rPr>
              <a:t>hirudoterápia</a:t>
            </a:r>
            <a:r>
              <a:rPr lang="hu-HU" sz="3400" dirty="0">
                <a:latin typeface="Open Sans" panose="020B0606030504020204" pitchFamily="34" charset="0"/>
              </a:rPr>
              <a:t>)</a:t>
            </a:r>
          </a:p>
          <a:p>
            <a:pPr marL="0" indent="0">
              <a:buNone/>
            </a:pPr>
            <a:endParaRPr lang="hu-HU" sz="3400" b="0" i="0" dirty="0">
              <a:effectLst/>
              <a:latin typeface="Open Sans" panose="020B0606030504020204" pitchFamily="34" charset="0"/>
            </a:endParaRPr>
          </a:p>
          <a:p>
            <a:endParaRPr lang="hu-HU" sz="3400" b="0" i="0" dirty="0"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695433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97CAE87-FD01-09C1-BDE1-6EF68653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/>
              <a:t>HYPOALLERGIÁS DIÉTA FOGÁGYBETEGEKNÉL (1)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1940471-DDFD-F5AF-DD7B-639C39259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47728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lnSpc>
                <a:spcPct val="107000"/>
              </a:lnSpc>
              <a:buNone/>
            </a:pPr>
            <a:r>
              <a:rPr lang="hu-HU" sz="2400" b="1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FOGYASZTHATÓ ÉTELEK</a:t>
            </a:r>
            <a:endParaRPr lang="hu-HU" sz="2400" b="1" kern="100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hu-HU" sz="1800" kern="100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ecske- és juhtejből készített tejtermékek kis mennyiségben (magas kalciumtartalom)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összes zöldség (kezdetben a legjobb enyhén párolva, mivel forrón könnyen lebomlik és megterheli a hasnyálmirigyet)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abonafélék és tojásmentes tésztafélék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urgonya  (</a:t>
            </a: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héjában sült pityóka)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szelídgesztenye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ús: szárnyasok és hal (hetente 1x)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gyümölcsök – csak délelőtt és egyszerre csak egyfélét (kivéve a déli gyümölcsöket, azokat ne fogyasszuk egyáltalán)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42049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EC4848C-542C-083B-1A08-A8850599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/>
              <a:t>HYPOALLERGIÁS DIÉTA FOGÁGYBETEGEKNÉL (2)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1709C55A-03CB-82F4-93BE-0759D7595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400" b="1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TILTOTT ÉTELEK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ehéntej és tejtermékek (joghurt, sajt, túró, vaj, tejszín, fagylalt stb.)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ojást tartalmazó ételek (kekszek, sütemények, palacsinta, majonéz, tészták stb.)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isznóhús és disznóhúst tartalmazó hústermékek (felvágottak, sonka, kolbász)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mlősállatok húsa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rópusi gyümölcsök és gyümölcslevek (kezdetben több hónapig, egy idő után kizárólag reggel megengedettek)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u-HU" sz="2200" kern="1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hu-HU" sz="2200" kern="1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lajos magvak, diófélék (kivétel mogyoró és a kesudió)</a:t>
            </a:r>
          </a:p>
          <a:p>
            <a:r>
              <a:rPr lang="hu-HU" sz="2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hu-HU" sz="22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ukor és cukortartalmú ételek (kivétel: juharszirup, méz, szacharin)</a:t>
            </a:r>
            <a:endParaRPr lang="hu-HU" sz="22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630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6B404DC-73A2-D3C9-1E46-909094D5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MEGELŐZÉS, KEZELÉS (3)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EC5A6D8-6C32-D536-4FA3-29587C15F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338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/>
              <a:t>A  VESE TÁMOGATÁSA:</a:t>
            </a:r>
          </a:p>
          <a:p>
            <a:r>
              <a:rPr lang="hu-HU" dirty="0"/>
              <a:t>bőséges folyadékbevitel (meleg italok!), kávét, fekete teát kerülni</a:t>
            </a:r>
          </a:p>
          <a:p>
            <a:r>
              <a:rPr lang="hu-HU"/>
              <a:t>vörösáfonyalé, </a:t>
            </a:r>
            <a:r>
              <a:rPr lang="hu-HU" dirty="0"/>
              <a:t>bodzalé</a:t>
            </a:r>
          </a:p>
          <a:p>
            <a:r>
              <a:rPr lang="hu-HU" dirty="0"/>
              <a:t>megfelelő ruházat, derék ne legyen szabadon</a:t>
            </a:r>
          </a:p>
          <a:p>
            <a:r>
              <a:rPr lang="hu-HU" dirty="0"/>
              <a:t>hőt megőrizni-bevinni</a:t>
            </a:r>
          </a:p>
          <a:p>
            <a:r>
              <a:rPr lang="hu-HU" dirty="0"/>
              <a:t>Soha nem feküdjünk le hideg lábakkal!</a:t>
            </a:r>
          </a:p>
          <a:p>
            <a:r>
              <a:rPr lang="hu-HU" dirty="0"/>
              <a:t>forró vizes lábfürdő (rozmaringolaj, zsályás vagy gyömbéres lábáztatás), gyapjúzokni éjszakára</a:t>
            </a:r>
          </a:p>
          <a:p>
            <a:r>
              <a:rPr lang="hu-HU" dirty="0"/>
              <a:t> rézkenőcs (este a vesetájékot bekenni </a:t>
            </a:r>
            <a:r>
              <a:rPr lang="hu-HU" sz="2800" dirty="0"/>
              <a:t>∞ </a:t>
            </a:r>
            <a:r>
              <a:rPr lang="hu-HU" dirty="0"/>
              <a:t>formában)</a:t>
            </a:r>
            <a:r>
              <a:rPr lang="hu-HU" sz="2800" dirty="0"/>
              <a:t> </a:t>
            </a:r>
          </a:p>
          <a:p>
            <a:r>
              <a:rPr lang="hu-HU" dirty="0"/>
              <a:t>tőzeg-levendula (</a:t>
            </a:r>
            <a:r>
              <a:rPr lang="hu-HU" dirty="0" err="1"/>
              <a:t>Solum</a:t>
            </a:r>
            <a:r>
              <a:rPr lang="hu-HU" dirty="0"/>
              <a:t> Öl) olajos </a:t>
            </a:r>
            <a:r>
              <a:rPr lang="hu-HU" dirty="0" err="1"/>
              <a:t>végtagbedörzsölés</a:t>
            </a:r>
            <a:endParaRPr lang="hu-HU" dirty="0"/>
          </a:p>
          <a:p>
            <a:r>
              <a:rPr lang="hu-HU" dirty="0"/>
              <a:t>harmonikus párkapcsolat</a:t>
            </a:r>
          </a:p>
        </p:txBody>
      </p:sp>
    </p:spTree>
    <p:extLst>
      <p:ext uri="{BB962C8B-B14F-4D97-AF65-F5344CB8AC3E}">
        <p14:creationId xmlns:p14="http://schemas.microsoft.com/office/powerpoint/2010/main" xmlns="" val="346785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Fogak és a meridiánok kapcsolatai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METSZŐFOGAK: vese-húgyhólyag meridián</a:t>
            </a:r>
          </a:p>
          <a:p>
            <a:r>
              <a:rPr lang="hu-HU" dirty="0"/>
              <a:t>nőgyógyászati problémák, különösen a petesejt beágyazódásával kapcsolatosan; ágybavizelés</a:t>
            </a:r>
          </a:p>
          <a:p>
            <a:pPr marL="0" indent="0">
              <a:buNone/>
            </a:pPr>
            <a:r>
              <a:rPr lang="hu-HU" dirty="0"/>
              <a:t>SZEMFOGAK: máj-epe meridián</a:t>
            </a:r>
          </a:p>
          <a:p>
            <a:r>
              <a:rPr lang="hu-HU" dirty="0"/>
              <a:t>libidó, petefészek működés</a:t>
            </a:r>
          </a:p>
          <a:p>
            <a:pPr marL="0" indent="0">
              <a:buNone/>
            </a:pPr>
            <a:r>
              <a:rPr lang="hu-HU" dirty="0"/>
              <a:t>FELSŐ KIS-, ALSÓ NAGYŐRLŐK: tüdő-vastagbél meridián</a:t>
            </a:r>
          </a:p>
          <a:p>
            <a:r>
              <a:rPr lang="hu-HU" dirty="0"/>
              <a:t>Hajhullás, </a:t>
            </a:r>
            <a:r>
              <a:rPr lang="hu-HU" dirty="0" smtClean="0"/>
              <a:t>melléküreg-gyulladások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975275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7DAAE607-35B3-4669-541E-53E80EBE8A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200" y="5993081"/>
            <a:ext cx="8229600" cy="30289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9F79185D-1587-4AB0-B6F7-16C7D39C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71650"/>
            <a:ext cx="8229600" cy="2133600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u-HU" dirty="0"/>
              <a:t>SZÁJ- ÉS FOGKÁROSÍTÓK</a:t>
            </a:r>
            <a:br>
              <a:rPr lang="hu-HU" dirty="0"/>
            </a:br>
            <a:r>
              <a:rPr lang="hu-HU" dirty="0"/>
              <a:t>tinédzserkorban és azon túl</a:t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06449218-71A8-4C30-881C-CF8596A56A5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57200" y="3783790"/>
            <a:ext cx="8229600" cy="163999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  <a:p>
            <a:pPr>
              <a:spcAft>
                <a:spcPts val="600"/>
              </a:spcAft>
            </a:pPr>
            <a:endParaRPr lang="hu-HU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3A9DB901-3122-9E14-5BB1-FA2D11659E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714206"/>
            <a:ext cx="2763195" cy="227687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C5D437A0-4DD7-196F-8EAA-54188D6BE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716694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805948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116D4B3-015B-4D91-A7A5-93090782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DOHÁNYZÁS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7237DFE1-197E-41E4-886B-68A15692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935480"/>
            <a:ext cx="8964488" cy="4389120"/>
          </a:xfrm>
        </p:spPr>
        <p:txBody>
          <a:bodyPr>
            <a:normAutofit lnSpcReduction="10000"/>
          </a:bodyPr>
          <a:lstStyle/>
          <a:p>
            <a:endParaRPr lang="hu-HU" dirty="0"/>
          </a:p>
          <a:p>
            <a:r>
              <a:rPr lang="hu-HU" dirty="0"/>
              <a:t>szárítja a nyálkahártyát</a:t>
            </a:r>
          </a:p>
          <a:p>
            <a:r>
              <a:rPr lang="hu-HU" dirty="0"/>
              <a:t>gyengíti az immunrendszert, lelassuló gyógyulás</a:t>
            </a:r>
          </a:p>
          <a:p>
            <a:r>
              <a:rPr lang="hu-HU" dirty="0"/>
              <a:t>íny- és fogággyulladást, majd sorvadást, foglazulást okoz</a:t>
            </a:r>
          </a:p>
          <a:p>
            <a:r>
              <a:rPr lang="hu-HU" dirty="0"/>
              <a:t>elszínezi a fogakat, nyelvet, ínyt</a:t>
            </a:r>
          </a:p>
          <a:p>
            <a:r>
              <a:rPr lang="hu-HU" dirty="0"/>
              <a:t>ízérzékelési zavarok</a:t>
            </a:r>
          </a:p>
          <a:p>
            <a:r>
              <a:rPr lang="hu-HU" dirty="0"/>
              <a:t>rossz lehelet</a:t>
            </a:r>
          </a:p>
          <a:p>
            <a:r>
              <a:rPr lang="hu-HU" dirty="0"/>
              <a:t>nyálkahártya-elváltozások: </a:t>
            </a:r>
            <a:r>
              <a:rPr lang="hu-HU" dirty="0" err="1"/>
              <a:t>leukoplakia</a:t>
            </a:r>
            <a:r>
              <a:rPr lang="hu-HU" dirty="0"/>
              <a:t> (</a:t>
            </a:r>
            <a:r>
              <a:rPr lang="hu-HU" dirty="0" err="1"/>
              <a:t>precancerózisos</a:t>
            </a:r>
            <a:r>
              <a:rPr lang="hu-HU" dirty="0"/>
              <a:t> állapot)</a:t>
            </a:r>
          </a:p>
          <a:p>
            <a:r>
              <a:rPr lang="hu-HU" dirty="0"/>
              <a:t>rákkeltő (nyelv, íny, gége stb.)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049079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116D4B3-015B-4D91-A7A5-93090782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DOHÁNYZÁS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7237DFE1-197E-41E4-886B-68A156926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korán elkezdett dohányzás, alkohol, drog, digitális függőség (!) egy életre determinál</a:t>
            </a:r>
          </a:p>
          <a:p>
            <a:r>
              <a:rPr lang="hu-HU" dirty="0"/>
              <a:t>Köztiagyban a „jutalmazó központból” dopamin szabadul fel</a:t>
            </a:r>
          </a:p>
          <a:p>
            <a:r>
              <a:rPr lang="hu-HU" dirty="0"/>
              <a:t>A 12-21 év között rögzült jutalmazó ingerek okozta függőség 50%-ban egy életen át megmarad!!</a:t>
            </a:r>
          </a:p>
          <a:p>
            <a:r>
              <a:rPr lang="hu-HU" dirty="0"/>
              <a:t>Ugyanez, ha 21 év fölött alakul ki az életre szóló </a:t>
            </a:r>
            <a:r>
              <a:rPr lang="hu-HU" dirty="0" err="1"/>
              <a:t>addikciós</a:t>
            </a:r>
            <a:r>
              <a:rPr lang="hu-HU" dirty="0"/>
              <a:t> arány csak 10-12%</a:t>
            </a:r>
          </a:p>
          <a:p>
            <a:r>
              <a:rPr lang="hu-HU" dirty="0"/>
              <a:t>4-5x nagyobb a korai függőség után az életre szóló rögzülése az adott szenvedélynek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512611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066E9DA-2073-4AA7-A4B1-880131D9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SNÜSSZ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D34ABA2A-7A8C-4AF2-BAFD-A00D21AD1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Skandináviából származó füstmentes dohánytermék</a:t>
            </a:r>
          </a:p>
          <a:p>
            <a:r>
              <a:rPr lang="hu-HU" dirty="0"/>
              <a:t>összetétele: dohánylevélőrlemény, víz, szóda (nátrium-karbonát), aromák</a:t>
            </a:r>
          </a:p>
          <a:p>
            <a:r>
              <a:rPr lang="hu-HU" dirty="0"/>
              <a:t>az ajak alá helyezik a kis „csomagot”, az ínyen keresztül szívódik fel a nikotin</a:t>
            </a:r>
          </a:p>
          <a:p>
            <a:r>
              <a:rPr lang="hu-HU" dirty="0"/>
              <a:t>hatása gyorsan jelentkezik (3-5 perc), a nikotin 1-2 nap után ürül ki a szervezetből</a:t>
            </a:r>
          </a:p>
          <a:p>
            <a:r>
              <a:rPr lang="hu-HU" dirty="0"/>
              <a:t>nem szagos, könnyű leszokni róla</a:t>
            </a:r>
          </a:p>
          <a:p>
            <a:r>
              <a:rPr lang="hu-HU" dirty="0"/>
              <a:t>káros az ínyre, a fogágyra, a fogakra, a hasnyálmirigyre</a:t>
            </a:r>
          </a:p>
          <a:p>
            <a:r>
              <a:rPr lang="hu-HU" dirty="0"/>
              <a:t>súlyos fogágysorvadás, gyökérszuvasodás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467641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066E9DA-2073-4AA7-A4B1-880131D9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PIERCING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D34ABA2A-7A8C-4AF2-BAFD-A00D21AD1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nyelv- és ajakpiercingek</a:t>
            </a:r>
          </a:p>
          <a:p>
            <a:r>
              <a:rPr lang="hu-HU" dirty="0"/>
              <a:t>egy idegen (fém)tárgy van állandóan a szájban</a:t>
            </a:r>
          </a:p>
          <a:p>
            <a:r>
              <a:rPr lang="hu-HU" dirty="0"/>
              <a:t>fokozott fertőzésveszély, megváltozott szájflóra</a:t>
            </a:r>
          </a:p>
          <a:p>
            <a:r>
              <a:rPr lang="hu-HU" dirty="0"/>
              <a:t>amennyiben más fém is van a szájüregben (amalgám, fémkerámia fogpótlás, implantátum, fogszabályozó): </a:t>
            </a:r>
            <a:r>
              <a:rPr lang="hu-HU" dirty="0" err="1"/>
              <a:t>galvánhatás</a:t>
            </a:r>
            <a:r>
              <a:rPr lang="hu-HU" dirty="0"/>
              <a:t> –</a:t>
            </a:r>
            <a:r>
              <a:rPr lang="hu-HU" dirty="0" err="1"/>
              <a:t>mikroáramkörök</a:t>
            </a:r>
            <a:r>
              <a:rPr lang="hu-HU" dirty="0"/>
              <a:t> alakulnak ki</a:t>
            </a:r>
          </a:p>
          <a:p>
            <a:r>
              <a:rPr lang="hu-HU" dirty="0"/>
              <a:t>beszédhibák</a:t>
            </a:r>
          </a:p>
          <a:p>
            <a:r>
              <a:rPr lang="hu-HU" dirty="0"/>
              <a:t>szinte mindig: ínysorvadás, </a:t>
            </a:r>
            <a:r>
              <a:rPr lang="hu-HU" dirty="0" err="1"/>
              <a:t>fogágyleépülés</a:t>
            </a:r>
            <a:endParaRPr lang="hu-HU" dirty="0"/>
          </a:p>
          <a:p>
            <a:r>
              <a:rPr lang="hu-HU" dirty="0"/>
              <a:t>fogsérülések, rendellenes kopások, anomáliás szuvasodások</a:t>
            </a:r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516125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Felhasznált irodalom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Feldhaus</a:t>
            </a:r>
            <a:r>
              <a:rPr lang="en-US" dirty="0"/>
              <a:t> H.-W.: </a:t>
            </a:r>
            <a:r>
              <a:rPr lang="en-US" dirty="0" err="1"/>
              <a:t>Homöopathie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Zahnerkrankungen</a:t>
            </a:r>
            <a:r>
              <a:rPr lang="en-US" dirty="0"/>
              <a:t>, </a:t>
            </a:r>
            <a:r>
              <a:rPr lang="en-US" dirty="0" err="1"/>
              <a:t>Hippokrates</a:t>
            </a:r>
            <a:r>
              <a:rPr lang="en-US" dirty="0"/>
              <a:t>, Stuttgart, 2007  </a:t>
            </a:r>
            <a:endParaRPr lang="hu-HU" i="1" dirty="0"/>
          </a:p>
          <a:p>
            <a:r>
              <a:rPr lang="en-US" dirty="0" err="1"/>
              <a:t>Husemann</a:t>
            </a:r>
            <a:r>
              <a:rPr lang="en-US" dirty="0"/>
              <a:t> A.J.: Der </a:t>
            </a:r>
            <a:r>
              <a:rPr lang="en-US" dirty="0" err="1"/>
              <a:t>Zahnwechsel</a:t>
            </a:r>
            <a:r>
              <a:rPr lang="en-US" dirty="0"/>
              <a:t> des </a:t>
            </a:r>
            <a:r>
              <a:rPr lang="en-US" dirty="0" err="1"/>
              <a:t>Kindes</a:t>
            </a:r>
            <a:r>
              <a:rPr lang="en-US" dirty="0"/>
              <a:t>, </a:t>
            </a:r>
            <a:r>
              <a:rPr lang="en-US" dirty="0" err="1"/>
              <a:t>Verlag</a:t>
            </a:r>
            <a:r>
              <a:rPr lang="en-US" dirty="0"/>
              <a:t> </a:t>
            </a:r>
            <a:r>
              <a:rPr lang="en-US" dirty="0" err="1"/>
              <a:t>Freies</a:t>
            </a:r>
            <a:r>
              <a:rPr lang="en-US" dirty="0"/>
              <a:t> </a:t>
            </a:r>
            <a:r>
              <a:rPr lang="en-US" dirty="0" err="1"/>
              <a:t>Geistesleben</a:t>
            </a:r>
            <a:r>
              <a:rPr lang="en-US" dirty="0"/>
              <a:t>, Stuttgart, 1996</a:t>
            </a:r>
            <a:endParaRPr lang="hu-HU" i="1" dirty="0"/>
          </a:p>
          <a:p>
            <a:r>
              <a:rPr lang="en-US" dirty="0"/>
              <a:t>Kiel-</a:t>
            </a:r>
            <a:r>
              <a:rPr lang="en-US" dirty="0" err="1"/>
              <a:t>Hinrichsen</a:t>
            </a:r>
            <a:r>
              <a:rPr lang="en-US" dirty="0"/>
              <a:t> M., </a:t>
            </a:r>
            <a:r>
              <a:rPr lang="en-US" dirty="0" err="1"/>
              <a:t>Kviske</a:t>
            </a:r>
            <a:r>
              <a:rPr lang="en-US" dirty="0"/>
              <a:t> R.: </a:t>
            </a:r>
            <a:r>
              <a:rPr lang="en-US" dirty="0" err="1"/>
              <a:t>Wackeln</a:t>
            </a:r>
            <a:r>
              <a:rPr lang="en-US" dirty="0"/>
              <a:t> die </a:t>
            </a:r>
            <a:r>
              <a:rPr lang="en-US" dirty="0" err="1"/>
              <a:t>Zähne</a:t>
            </a:r>
            <a:r>
              <a:rPr lang="en-US" dirty="0"/>
              <a:t>- </a:t>
            </a:r>
            <a:r>
              <a:rPr lang="en-US" dirty="0" err="1"/>
              <a:t>wackelt</a:t>
            </a:r>
            <a:r>
              <a:rPr lang="en-US" dirty="0"/>
              <a:t> die </a:t>
            </a:r>
            <a:r>
              <a:rPr lang="en-US" dirty="0" err="1"/>
              <a:t>Seele</a:t>
            </a:r>
            <a:r>
              <a:rPr lang="en-US" dirty="0"/>
              <a:t>, </a:t>
            </a:r>
            <a:r>
              <a:rPr lang="en-US" dirty="0" err="1"/>
              <a:t>Urachhaus</a:t>
            </a:r>
            <a:r>
              <a:rPr lang="en-US" dirty="0"/>
              <a:t>, Stuttgart, 2009</a:t>
            </a:r>
            <a:endParaRPr lang="hu-HU" i="1" dirty="0"/>
          </a:p>
          <a:p>
            <a:r>
              <a:rPr lang="en-US" dirty="0" err="1"/>
              <a:t>Kompendium</a:t>
            </a:r>
            <a:r>
              <a:rPr lang="en-US" dirty="0"/>
              <a:t>, </a:t>
            </a:r>
            <a:r>
              <a:rPr lang="en-US" dirty="0" err="1"/>
              <a:t>Arzneimittel</a:t>
            </a:r>
            <a:r>
              <a:rPr lang="en-US" dirty="0"/>
              <a:t> und </a:t>
            </a:r>
            <a:r>
              <a:rPr lang="en-US" dirty="0" err="1"/>
              <a:t>Behandlungsmetoden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die </a:t>
            </a:r>
            <a:r>
              <a:rPr lang="en-US" dirty="0" err="1"/>
              <a:t>zahnärztliche</a:t>
            </a:r>
            <a:r>
              <a:rPr lang="en-US" dirty="0"/>
              <a:t> Praxis, GAÄD, 2004</a:t>
            </a:r>
            <a:r>
              <a:rPr lang="hu-HU" dirty="0"/>
              <a:t>n</a:t>
            </a:r>
            <a:endParaRPr lang="hu-HU" i="1" dirty="0"/>
          </a:p>
          <a:p>
            <a:r>
              <a:rPr lang="en-US" dirty="0" err="1"/>
              <a:t>Lessel</a:t>
            </a:r>
            <a:r>
              <a:rPr lang="en-US" dirty="0"/>
              <a:t> B.C.: A textbook of dental homeopathy, Saffron Walden, 1995</a:t>
            </a:r>
            <a:endParaRPr lang="hu-HU" dirty="0"/>
          </a:p>
          <a:p>
            <a:r>
              <a:rPr lang="hu-HU" dirty="0" err="1"/>
              <a:t>Michèlle</a:t>
            </a:r>
            <a:r>
              <a:rPr lang="hu-HU" dirty="0"/>
              <a:t> </a:t>
            </a:r>
            <a:r>
              <a:rPr lang="hu-HU" dirty="0" err="1"/>
              <a:t>Caffin</a:t>
            </a:r>
            <a:r>
              <a:rPr lang="hu-HU" dirty="0"/>
              <a:t>:  </a:t>
            </a:r>
            <a:r>
              <a:rPr lang="hu-HU" dirty="0" err="1"/>
              <a:t>Quand</a:t>
            </a:r>
            <a:r>
              <a:rPr lang="hu-HU" dirty="0"/>
              <a:t> les </a:t>
            </a:r>
            <a:r>
              <a:rPr lang="hu-HU" dirty="0" err="1"/>
              <a:t>dents</a:t>
            </a:r>
            <a:r>
              <a:rPr lang="hu-HU" dirty="0"/>
              <a:t> se </a:t>
            </a:r>
            <a:r>
              <a:rPr lang="hu-HU" dirty="0" err="1"/>
              <a:t>mettent</a:t>
            </a:r>
            <a:r>
              <a:rPr lang="hu-HU" dirty="0"/>
              <a:t> à </a:t>
            </a:r>
            <a:r>
              <a:rPr lang="hu-HU" dirty="0" err="1"/>
              <a:t>parler</a:t>
            </a:r>
            <a:endParaRPr lang="hu-HU" dirty="0"/>
          </a:p>
          <a:p>
            <a:r>
              <a:rPr lang="en-US" dirty="0"/>
              <a:t>Roy R., </a:t>
            </a:r>
            <a:r>
              <a:rPr lang="en-US" dirty="0" err="1"/>
              <a:t>Lage</a:t>
            </a:r>
            <a:r>
              <a:rPr lang="en-US" dirty="0"/>
              <a:t>-Roy C.: </a:t>
            </a:r>
            <a:r>
              <a:rPr lang="en-US" dirty="0" err="1"/>
              <a:t>Zähne</a:t>
            </a:r>
            <a:r>
              <a:rPr lang="en-US" dirty="0"/>
              <a:t>, </a:t>
            </a:r>
            <a:r>
              <a:rPr lang="en-US" dirty="0" err="1"/>
              <a:t>Lage&amp;Roy</a:t>
            </a:r>
            <a:r>
              <a:rPr lang="en-US" dirty="0"/>
              <a:t> </a:t>
            </a:r>
            <a:r>
              <a:rPr lang="en-US" dirty="0" err="1"/>
              <a:t>Verlag</a:t>
            </a:r>
            <a:r>
              <a:rPr lang="en-US" dirty="0"/>
              <a:t>, </a:t>
            </a:r>
            <a:r>
              <a:rPr lang="en-US" dirty="0" err="1"/>
              <a:t>Riegsee</a:t>
            </a:r>
            <a:r>
              <a:rPr lang="en-US" dirty="0"/>
              <a:t>-Hagen, 2005</a:t>
            </a:r>
            <a:endParaRPr lang="hu-HU" i="1" dirty="0"/>
          </a:p>
          <a:p>
            <a:r>
              <a:rPr lang="en-US" dirty="0"/>
              <a:t>Steiner R.: </a:t>
            </a:r>
            <a:r>
              <a:rPr lang="en-US" dirty="0" err="1"/>
              <a:t>Geistwissenschaft</a:t>
            </a:r>
            <a:r>
              <a:rPr lang="en-US" dirty="0"/>
              <a:t> und </a:t>
            </a:r>
            <a:r>
              <a:rPr lang="en-US" dirty="0" err="1"/>
              <a:t>Medizin</a:t>
            </a:r>
            <a:r>
              <a:rPr lang="en-US" dirty="0"/>
              <a:t>; 17. </a:t>
            </a:r>
            <a:r>
              <a:rPr lang="en-US" dirty="0" err="1"/>
              <a:t>Vortrag</a:t>
            </a:r>
            <a:r>
              <a:rPr lang="en-US" dirty="0"/>
              <a:t>, </a:t>
            </a:r>
            <a:r>
              <a:rPr lang="en-US" dirty="0" err="1"/>
              <a:t>Dornach</a:t>
            </a:r>
            <a:r>
              <a:rPr lang="en-US" dirty="0"/>
              <a:t>, 06. April 1920., Rudolf Steiner Verlag, </a:t>
            </a:r>
            <a:r>
              <a:rPr lang="en-US" dirty="0" err="1"/>
              <a:t>Dornach</a:t>
            </a:r>
            <a:r>
              <a:rPr lang="en-US" dirty="0"/>
              <a:t>, </a:t>
            </a:r>
            <a:r>
              <a:rPr lang="hu-HU" dirty="0"/>
              <a:t>1999</a:t>
            </a:r>
          </a:p>
          <a:p>
            <a:r>
              <a:rPr lang="hu-HU" dirty="0" err="1"/>
              <a:t>Dirk</a:t>
            </a:r>
            <a:r>
              <a:rPr lang="hu-HU" dirty="0"/>
              <a:t> </a:t>
            </a:r>
            <a:r>
              <a:rPr lang="hu-HU" dirty="0" err="1"/>
              <a:t>Schreckenbach</a:t>
            </a:r>
            <a:r>
              <a:rPr lang="hu-HU" dirty="0"/>
              <a:t>: </a:t>
            </a:r>
            <a:r>
              <a:rPr lang="hu-HU" dirty="0" err="1"/>
              <a:t>Zahngeflüster</a:t>
            </a:r>
            <a:r>
              <a:rPr lang="hu-HU" dirty="0"/>
              <a:t>, 2017</a:t>
            </a:r>
          </a:p>
          <a:p>
            <a:endParaRPr lang="hu-HU" dirty="0"/>
          </a:p>
          <a:p>
            <a:endParaRPr lang="hu-HU" i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503069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643313"/>
            <a:ext cx="8385175" cy="15001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b="1" dirty="0">
                <a:solidFill>
                  <a:srgbClr val="0070C0"/>
                </a:solidFill>
              </a:rPr>
              <a:t>KÖSZÖNÖM  A                                      MEGTISZTELŐ FIGYELMET!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38200" y="4643438"/>
            <a:ext cx="6376988" cy="1785937"/>
          </a:xfrm>
        </p:spPr>
        <p:txBody>
          <a:bodyPr/>
          <a:lstStyle/>
          <a:p>
            <a:pPr algn="r" eaLnBrk="1" hangingPunct="1">
              <a:buFont typeface="Arial" charset="0"/>
              <a:buNone/>
            </a:pPr>
            <a:endParaRPr lang="hu-HU" sz="2800" dirty="0">
              <a:solidFill>
                <a:srgbClr val="0070C0"/>
              </a:solidFill>
            </a:endParaRPr>
          </a:p>
          <a:p>
            <a:pPr algn="r" eaLnBrk="1" hangingPunct="1">
              <a:buFont typeface="Arial" charset="0"/>
              <a:buNone/>
            </a:pPr>
            <a:r>
              <a:rPr lang="hu-HU" sz="2800" dirty="0" err="1">
                <a:solidFill>
                  <a:srgbClr val="0070C0"/>
                </a:solidFill>
              </a:rPr>
              <a:t>info</a:t>
            </a:r>
            <a:r>
              <a:rPr lang="hu-HU" sz="2800" dirty="0">
                <a:solidFill>
                  <a:srgbClr val="0070C0"/>
                </a:solidFill>
              </a:rPr>
              <a:t>@</a:t>
            </a:r>
            <a:r>
              <a:rPr lang="hu-HU" sz="2800" dirty="0" err="1">
                <a:solidFill>
                  <a:srgbClr val="0070C0"/>
                </a:solidFill>
              </a:rPr>
              <a:t>harisfogaszat.hu</a:t>
            </a:r>
            <a:endParaRPr lang="hu-HU" sz="2800" dirty="0">
              <a:solidFill>
                <a:srgbClr val="0070C0"/>
              </a:solidFill>
            </a:endParaRPr>
          </a:p>
          <a:p>
            <a:pPr algn="r" eaLnBrk="1" hangingPunct="1">
              <a:buFont typeface="Arial" charset="0"/>
              <a:buNone/>
            </a:pPr>
            <a:r>
              <a:rPr lang="hu-HU" sz="2800" dirty="0" err="1">
                <a:solidFill>
                  <a:srgbClr val="0070C0"/>
                </a:solidFill>
              </a:rPr>
              <a:t>www.harisfogaszat.hu</a:t>
            </a:r>
            <a:endParaRPr lang="hu-HU" sz="2800" dirty="0">
              <a:solidFill>
                <a:srgbClr val="0070C0"/>
              </a:solidFill>
            </a:endParaRPr>
          </a:p>
          <a:p>
            <a:pPr algn="r" eaLnBrk="1" hangingPunct="1">
              <a:buFont typeface="Arial" charset="0"/>
              <a:buNone/>
            </a:pPr>
            <a:endParaRPr lang="hu-HU" sz="2800" dirty="0">
              <a:solidFill>
                <a:srgbClr val="0070C0"/>
              </a:solidFill>
            </a:endParaRPr>
          </a:p>
        </p:txBody>
      </p:sp>
      <p:pic>
        <p:nvPicPr>
          <p:cNvPr id="27652" name="Picture 5" descr="C:\Documents and Settings\HubaKati\Dokumentumok\fotokharis\huba maci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28688"/>
            <a:ext cx="396557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7858197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Fogak és a meridiánok kapcsolatai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FELSŐ </a:t>
            </a:r>
            <a:r>
              <a:rPr lang="hu-HU" dirty="0"/>
              <a:t>NAGY-, ALSÓ KISŐRLŐK:                                      gyomor-lép-hasnyálmirigy meridián</a:t>
            </a:r>
          </a:p>
          <a:p>
            <a:r>
              <a:rPr lang="hu-HU" dirty="0"/>
              <a:t>keringési problémák, fáradtság</a:t>
            </a:r>
          </a:p>
          <a:p>
            <a:pPr marL="0" indent="0">
              <a:buNone/>
            </a:pPr>
            <a:r>
              <a:rPr lang="hu-HU" dirty="0"/>
              <a:t>BÖLCSESSÉGFOGAK: szív-vékonybél meridián</a:t>
            </a:r>
          </a:p>
          <a:p>
            <a:r>
              <a:rPr lang="hu-HU" dirty="0"/>
              <a:t>mirigy- és izomproblémák</a:t>
            </a:r>
          </a:p>
          <a:p>
            <a:r>
              <a:rPr lang="hu-HU" dirty="0" smtClean="0"/>
              <a:t>migrén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027823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239" y="1415537"/>
            <a:ext cx="4213330" cy="4213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beillesztett-videó.png" descr="beillesztett-videó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01" y="1359356"/>
            <a:ext cx="4213330" cy="4124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B1EA97A-40B8-465E-DF84-110662C3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hu-HU" sz="3600" dirty="0"/>
              <a:t>A HÉT NAPJAI, BOLYGÓI, GABONÁI</a:t>
            </a:r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xmlns="" id="{8C65ACFE-EAE5-A85C-269F-FDAE292D7C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484784"/>
          <a:ext cx="9144000" cy="5473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632">
                  <a:extLst>
                    <a:ext uri="{9D8B030D-6E8A-4147-A177-3AD203B41FA5}">
                      <a16:colId xmlns:a16="http://schemas.microsoft.com/office/drawing/2014/main" xmlns="" val="5258704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30367614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4196088213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20732874"/>
                    </a:ext>
                  </a:extLst>
                </a:gridCol>
                <a:gridCol w="3347864">
                  <a:extLst>
                    <a:ext uri="{9D8B030D-6E8A-4147-A177-3AD203B41FA5}">
                      <a16:colId xmlns:a16="http://schemas.microsoft.com/office/drawing/2014/main" xmlns="" val="392071696"/>
                    </a:ext>
                  </a:extLst>
                </a:gridCol>
              </a:tblGrid>
              <a:tr h="651255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 HÉT NAPJA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BOLYGÓ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GABONA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SZERVHATÁS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EGYÉB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117894"/>
                  </a:ext>
                </a:extLst>
              </a:tr>
              <a:tr h="911049">
                <a:tc>
                  <a:txBody>
                    <a:bodyPr/>
                    <a:lstStyle/>
                    <a:p>
                      <a:r>
                        <a:rPr lang="hu-HU" dirty="0"/>
                        <a:t>Hétfő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Rizs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vese, ödéma,</a:t>
                      </a:r>
                    </a:p>
                    <a:p>
                      <a:r>
                        <a:rPr lang="hu-HU" dirty="0"/>
                        <a:t>magas vérnyomás</a:t>
                      </a: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 folyékony elemekre hat.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589541"/>
                  </a:ext>
                </a:extLst>
              </a:tr>
              <a:tr h="651255">
                <a:tc>
                  <a:txBody>
                    <a:bodyPr/>
                    <a:lstStyle/>
                    <a:p>
                      <a:r>
                        <a:rPr lang="hu-HU" dirty="0"/>
                        <a:t>Kedd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Árpa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gyomorbajok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Erő, határozottság, akarat.</a:t>
                      </a:r>
                    </a:p>
                    <a:p>
                      <a:r>
                        <a:rPr lang="hu-HU" dirty="0"/>
                        <a:t>Fizikai és szellemi szinten hat.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9384085"/>
                  </a:ext>
                </a:extLst>
              </a:tr>
              <a:tr h="651255">
                <a:tc>
                  <a:txBody>
                    <a:bodyPr/>
                    <a:lstStyle/>
                    <a:p>
                      <a:r>
                        <a:rPr lang="hu-HU" dirty="0"/>
                        <a:t>Szerda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Merkúr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Köles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szem, bőr, köröm,</a:t>
                      </a:r>
                    </a:p>
                    <a:p>
                      <a:r>
                        <a:rPr lang="hu-HU" dirty="0"/>
                        <a:t>hőháztartás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 földi és szellemi világok összekapcsolása.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0670241"/>
                  </a:ext>
                </a:extLst>
              </a:tr>
              <a:tr h="651255">
                <a:tc>
                  <a:txBody>
                    <a:bodyPr/>
                    <a:lstStyle/>
                    <a:p>
                      <a:r>
                        <a:rPr lang="hu-HU" dirty="0"/>
                        <a:t>Csütörtök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Rozs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máj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Kitartás, állóképesség.</a:t>
                      </a:r>
                    </a:p>
                    <a:p>
                      <a:r>
                        <a:rPr lang="hu-HU" dirty="0"/>
                        <a:t>Nagyvonalúság, bölcsesség.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7238145"/>
                  </a:ext>
                </a:extLst>
              </a:tr>
              <a:tr h="651255">
                <a:tc>
                  <a:txBody>
                    <a:bodyPr/>
                    <a:lstStyle/>
                    <a:p>
                      <a:r>
                        <a:rPr lang="hu-HU" dirty="0"/>
                        <a:t>Péntek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Vénusz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Zab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felépítő erők,</a:t>
                      </a:r>
                    </a:p>
                    <a:p>
                      <a:r>
                        <a:rPr lang="hu-HU" dirty="0"/>
                        <a:t>energiahiány ellen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Növekedés. Növeli a fizikai teljesítményt. Betegség után jó!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2699789"/>
                  </a:ext>
                </a:extLst>
              </a:tr>
              <a:tr h="651255">
                <a:tc>
                  <a:txBody>
                    <a:bodyPr/>
                    <a:lstStyle/>
                    <a:p>
                      <a:r>
                        <a:rPr lang="hu-HU" dirty="0"/>
                        <a:t>Szombat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Szaturnusz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Kukorica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izomzat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Őszinteség. Talpraesettség.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0899024"/>
                  </a:ext>
                </a:extLst>
              </a:tr>
              <a:tr h="651255">
                <a:tc>
                  <a:txBody>
                    <a:bodyPr/>
                    <a:lstStyle/>
                    <a:p>
                      <a:r>
                        <a:rPr lang="hu-HU" dirty="0"/>
                        <a:t>Vasárnap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Búza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gondolkodás erősítése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Spirituális fény.</a:t>
                      </a:r>
                    </a:p>
                    <a:p>
                      <a:r>
                        <a:rPr lang="hu-HU" dirty="0"/>
                        <a:t>A végtagoknak erő.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4228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0403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-1"/>
            <a:ext cx="4608512" cy="690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E:\Holisztika_diajegyzet2014\Meridiáno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08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12560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Felső állcsont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r>
              <a:rPr lang="hu-HU" dirty="0"/>
              <a:t>koponyacsont része, fix, mozdulatlan</a:t>
            </a:r>
          </a:p>
          <a:p>
            <a:r>
              <a:rPr lang="hu-HU" dirty="0"/>
              <a:t>„közel az ég”</a:t>
            </a:r>
          </a:p>
          <a:p>
            <a:r>
              <a:rPr lang="hu-HU" dirty="0"/>
              <a:t> vertikalitás</a:t>
            </a:r>
          </a:p>
          <a:p>
            <a:r>
              <a:rPr lang="hu-HU" dirty="0"/>
              <a:t>az ember legmélyebb vágyait mutatja meg</a:t>
            </a:r>
          </a:p>
          <a:p>
            <a:r>
              <a:rPr lang="hu-HU" dirty="0"/>
              <a:t>itt mutatkozik meg a szellemi részünk, az érzelmeink, a spirituális részünk</a:t>
            </a:r>
          </a:p>
          <a:p>
            <a:r>
              <a:rPr lang="hu-HU" dirty="0"/>
              <a:t>szájpadtípusok: gótikus - lapos</a:t>
            </a:r>
          </a:p>
        </p:txBody>
      </p:sp>
    </p:spTree>
    <p:extLst>
      <p:ext uri="{BB962C8B-B14F-4D97-AF65-F5344CB8AC3E}">
        <p14:creationId xmlns:p14="http://schemas.microsoft.com/office/powerpoint/2010/main" xmlns="" val="3968584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3926</TotalTime>
  <Words>1391</Words>
  <Application>Microsoft Office PowerPoint</Application>
  <PresentationFormat>Diavetítés a képernyőre (4:3 oldalarány)</PresentationFormat>
  <Paragraphs>280</Paragraphs>
  <Slides>36</Slides>
  <Notes>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37" baseType="lpstr">
      <vt:lpstr>Áramlás</vt:lpstr>
      <vt:lpstr>Ép Fogakkal egy életen át</vt:lpstr>
      <vt:lpstr>A fogak és a meridiánok Viszonya</vt:lpstr>
      <vt:lpstr>Fogak és a meridiánok kapcsolatai</vt:lpstr>
      <vt:lpstr>Fogak és a meridiánok kapcsolatai</vt:lpstr>
      <vt:lpstr>5. dia</vt:lpstr>
      <vt:lpstr>A HÉT NAPJAI, BOLYGÓI, GABONÁI</vt:lpstr>
      <vt:lpstr>7. dia</vt:lpstr>
      <vt:lpstr>8. dia</vt:lpstr>
      <vt:lpstr>Felső állcsont</vt:lpstr>
      <vt:lpstr>Állkapocs</vt:lpstr>
      <vt:lpstr>11. dia</vt:lpstr>
      <vt:lpstr>12. dia</vt:lpstr>
      <vt:lpstr>NAGYMETSZŐK (1)</vt:lpstr>
      <vt:lpstr>KISMETSZŐK (2)</vt:lpstr>
      <vt:lpstr>SZEMFOGAK (3)</vt:lpstr>
      <vt:lpstr>HÁTSÓ KISŐRLŐK (5)</vt:lpstr>
      <vt:lpstr>ELSŐ NAGYŐRLŐK (6)</vt:lpstr>
      <vt:lpstr>MÁSODIK NAGYŐRLŐK (7)</vt:lpstr>
      <vt:lpstr>ESETEK</vt:lpstr>
      <vt:lpstr>20. dia</vt:lpstr>
      <vt:lpstr>      FOGÁGYBETEGSÉG (ÍNYGYULLADÁS, ÍNYSORVADÁS, FOGÁGYLEÉPÜLÉS) </vt:lpstr>
      <vt:lpstr>A FOGÁGYBETEGSÉG OKAI (1)</vt:lpstr>
      <vt:lpstr>A FOGÁGYBETEGSÉG OKAI (2)</vt:lpstr>
      <vt:lpstr>TÜNETEK</vt:lpstr>
      <vt:lpstr>MEGELŐZÉS, KEZELÉS (1)</vt:lpstr>
      <vt:lpstr>MEGELŐZÉS, KEZELÉS (2)</vt:lpstr>
      <vt:lpstr>HYPOALLERGIÁS DIÉTA FOGÁGYBETEGEKNÉL (1)</vt:lpstr>
      <vt:lpstr>HYPOALLERGIÁS DIÉTA FOGÁGYBETEGEKNÉL (2)</vt:lpstr>
      <vt:lpstr>MEGELŐZÉS, KEZELÉS (3)</vt:lpstr>
      <vt:lpstr>SZÁJ- ÉS FOGKÁROSÍTÓK tinédzserkorban és azon túl </vt:lpstr>
      <vt:lpstr>DOHÁNYZÁS</vt:lpstr>
      <vt:lpstr>DOHÁNYZÁS</vt:lpstr>
      <vt:lpstr>SNÜSSZ</vt:lpstr>
      <vt:lpstr>PIERCING</vt:lpstr>
      <vt:lpstr>Felhasznált irodalom</vt:lpstr>
      <vt:lpstr>KÖSZÖNÖM  A                                      MEGTISZTELŐ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fogak és a meridiánok: fogak és szervkapcsolataik.                                                                  .                                            Mit üzennek a fogak? A 32 fog lelki szimbóluma.</dc:title>
  <dc:creator>HubaKati</dc:creator>
  <cp:lastModifiedBy>Microsoft</cp:lastModifiedBy>
  <cp:revision>107</cp:revision>
  <dcterms:created xsi:type="dcterms:W3CDTF">2014-04-10T12:28:52Z</dcterms:created>
  <dcterms:modified xsi:type="dcterms:W3CDTF">2023-11-01T08:45:15Z</dcterms:modified>
</cp:coreProperties>
</file>